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5" r:id="rId5"/>
    <p:sldId id="267" r:id="rId6"/>
    <p:sldId id="268" r:id="rId7"/>
    <p:sldId id="269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888"/>
    <a:srgbClr val="00B050"/>
    <a:srgbClr val="5598E5"/>
    <a:srgbClr val="FFF68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858" autoAdjust="0"/>
    <p:restoredTop sz="94668" autoAdjust="0"/>
  </p:normalViewPr>
  <p:slideViewPr>
    <p:cSldViewPr snapToGrid="0">
      <p:cViewPr>
        <p:scale>
          <a:sx n="90" d="100"/>
          <a:sy n="90" d="100"/>
        </p:scale>
        <p:origin x="114" y="270"/>
      </p:cViewPr>
      <p:guideLst>
        <p:guide orient="horz" pos="138"/>
        <p:guide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287BB-3E90-DA42-ACF3-AB56FE6B27A5}" type="datetimeFigureOut">
              <a:rPr lang="en-US" smtClean="0"/>
              <a:pPr/>
              <a:t>8/25/2011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4A1181-56B8-D744-BC91-A29F4DF7A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7581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F286-F368-4933-8681-AC4FF9CA4214}" type="datetimeFigureOut">
              <a:rPr lang="en-US" smtClean="0"/>
              <a:pPr/>
              <a:t>8/25/2011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A205-7AD6-496D-86C4-A673467515E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F286-F368-4933-8681-AC4FF9CA4214}" type="datetimeFigureOut">
              <a:rPr lang="en-US" smtClean="0"/>
              <a:pPr/>
              <a:t>8/25/2011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A205-7AD6-496D-86C4-A673467515E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F286-F368-4933-8681-AC4FF9CA4214}" type="datetimeFigureOut">
              <a:rPr lang="en-US" smtClean="0"/>
              <a:pPr/>
              <a:t>8/25/2011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A205-7AD6-496D-86C4-A673467515E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F286-F368-4933-8681-AC4FF9CA4214}" type="datetimeFigureOut">
              <a:rPr lang="en-US" smtClean="0"/>
              <a:pPr/>
              <a:t>8/25/2011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A205-7AD6-496D-86C4-A673467515E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F286-F368-4933-8681-AC4FF9CA4214}" type="datetimeFigureOut">
              <a:rPr lang="en-US" smtClean="0"/>
              <a:pPr/>
              <a:t>8/25/2011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A205-7AD6-496D-86C4-A673467515E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F286-F368-4933-8681-AC4FF9CA4214}" type="datetimeFigureOut">
              <a:rPr lang="en-US" smtClean="0"/>
              <a:pPr/>
              <a:t>8/25/2011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A205-7AD6-496D-86C4-A673467515E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F286-F368-4933-8681-AC4FF9CA4214}" type="datetimeFigureOut">
              <a:rPr lang="en-US" smtClean="0"/>
              <a:pPr/>
              <a:t>8/25/2011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A205-7AD6-496D-86C4-A673467515E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F286-F368-4933-8681-AC4FF9CA4214}" type="datetimeFigureOut">
              <a:rPr lang="en-US" smtClean="0"/>
              <a:pPr/>
              <a:t>8/25/2011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A205-7AD6-496D-86C4-A673467515E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F286-F368-4933-8681-AC4FF9CA4214}" type="datetimeFigureOut">
              <a:rPr lang="en-US" smtClean="0"/>
              <a:pPr/>
              <a:t>8/25/2011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A205-7AD6-496D-86C4-A673467515E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F286-F368-4933-8681-AC4FF9CA4214}" type="datetimeFigureOut">
              <a:rPr lang="en-US" smtClean="0"/>
              <a:pPr/>
              <a:t>8/25/2011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A205-7AD6-496D-86C4-A673467515E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F286-F368-4933-8681-AC4FF9CA4214}" type="datetimeFigureOut">
              <a:rPr lang="en-US" smtClean="0"/>
              <a:pPr/>
              <a:t>8/25/2011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A205-7AD6-496D-86C4-A673467515E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3F286-F368-4933-8681-AC4FF9CA4214}" type="datetimeFigureOut">
              <a:rPr lang="en-US" smtClean="0"/>
              <a:pPr/>
              <a:t>8/25/2011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7A205-7AD6-496D-86C4-A673467515E9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2331506"/>
            <a:ext cx="9144000" cy="3078694"/>
          </a:xfrm>
          <a:effectLst>
            <a:outerShdw blurRad="717550" dist="1460500" dir="2700000" sx="46000" sy="46000" algn="tl" rotWithShape="0">
              <a:schemeClr val="tx1">
                <a:alpha val="48000"/>
              </a:schemeClr>
            </a:outerShdw>
          </a:effectLst>
        </p:spPr>
        <p:txBody>
          <a:bodyPr anchor="t">
            <a:noAutofit/>
          </a:bodyPr>
          <a:lstStyle/>
          <a:p>
            <a:pPr marL="0" algn="ctr">
              <a:lnSpc>
                <a:spcPct val="80000"/>
              </a:lnSpc>
              <a:buNone/>
            </a:pPr>
            <a:r>
              <a:rPr lang="en-US" sz="8000" b="1" dirty="0" smtClean="0"/>
              <a:t>Understanding complex vocabulary</a:t>
            </a:r>
            <a:endParaRPr lang="en-AU" sz="8000" b="1" dirty="0" smtClean="0">
              <a:latin typeface="Calibri" pitchFamily="34" charset="0"/>
            </a:endParaRPr>
          </a:p>
        </p:txBody>
      </p:sp>
      <p:pic>
        <p:nvPicPr>
          <p:cNvPr id="13" name="Picture 12" descr="REX Powerpoint bann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" y="-24"/>
            <a:ext cx="9144000" cy="16276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2400" y="196915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Comprehension Toolkit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377116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Complex vocabulary</a:t>
            </a:r>
            <a:endParaRPr lang="en-US" dirty="0">
              <a:ln>
                <a:solidFill>
                  <a:schemeClr val="bg1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17" name="Picture 16" descr="Arrow right sm.t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42960" y="6248400"/>
            <a:ext cx="396240" cy="359664"/>
          </a:xfrm>
          <a:prstGeom prst="rect">
            <a:avLst/>
          </a:prstGeom>
        </p:spPr>
      </p:pic>
      <p:pic>
        <p:nvPicPr>
          <p:cNvPr id="18" name="Picture 17" descr="Arrow left sm.tif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82712" y="6248400"/>
            <a:ext cx="396240" cy="359664"/>
          </a:xfrm>
          <a:prstGeom prst="rect">
            <a:avLst/>
          </a:prstGeom>
        </p:spPr>
      </p:pic>
      <p:pic>
        <p:nvPicPr>
          <p:cNvPr id="19" name="Picture 18" descr="House sm.t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43800" y="6248400"/>
            <a:ext cx="374904" cy="359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tock_000012916332Mediu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8284" y="1674237"/>
            <a:ext cx="4553653" cy="5118070"/>
          </a:xfrm>
          <a:prstGeom prst="rect">
            <a:avLst/>
          </a:prstGeom>
        </p:spPr>
      </p:pic>
      <p:pic>
        <p:nvPicPr>
          <p:cNvPr id="31" name="Picture 30" descr="REX Powerpoint 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" y="-24"/>
            <a:ext cx="9144000" cy="162763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52400" y="196915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Comprehension Toolkit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2400" y="377116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Complex vocabulary</a:t>
            </a:r>
            <a:endParaRPr lang="en-US" dirty="0">
              <a:ln>
                <a:solidFill>
                  <a:schemeClr val="bg1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19" name="Picture 18" descr="Arrow right sm.t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42960" y="6248400"/>
            <a:ext cx="396240" cy="359664"/>
          </a:xfrm>
          <a:prstGeom prst="rect">
            <a:avLst/>
          </a:prstGeom>
        </p:spPr>
      </p:pic>
      <p:pic>
        <p:nvPicPr>
          <p:cNvPr id="20" name="Picture 19" descr="Arrow left sm.tif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82712" y="6248400"/>
            <a:ext cx="396240" cy="359664"/>
          </a:xfrm>
          <a:prstGeom prst="rect">
            <a:avLst/>
          </a:prstGeom>
        </p:spPr>
      </p:pic>
      <p:pic>
        <p:nvPicPr>
          <p:cNvPr id="30" name="Picture 29" descr="House sm.t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43800" y="6248400"/>
            <a:ext cx="374904" cy="35966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143443"/>
            <a:ext cx="9144000" cy="772584"/>
          </a:xfrm>
        </p:spPr>
        <p:txBody>
          <a:bodyPr vert="horz" anchor="t" anchorCtr="0">
            <a:noAutofit/>
          </a:bodyPr>
          <a:lstStyle/>
          <a:p>
            <a:pPr marL="0" indent="0" algn="ctr">
              <a:buNone/>
            </a:pPr>
            <a:r>
              <a:rPr lang="en-US" sz="3800" b="1" dirty="0">
                <a:solidFill>
                  <a:srgbClr val="FF0000"/>
                </a:solidFill>
              </a:rPr>
              <a:t>Comprehension</a:t>
            </a:r>
            <a:r>
              <a:rPr lang="en-US" sz="3800" dirty="0"/>
              <a:t> means </a:t>
            </a:r>
            <a:r>
              <a:rPr lang="en-US" sz="3800" b="1" dirty="0">
                <a:solidFill>
                  <a:srgbClr val="FF0000"/>
                </a:solidFill>
              </a:rPr>
              <a:t>understanding</a:t>
            </a:r>
            <a:r>
              <a:rPr lang="en-US" sz="3800" dirty="0"/>
              <a:t>.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7187" y="4110329"/>
            <a:ext cx="51782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answers to some questions are easy to find, while the answers to others are more difficult to work out</a:t>
            </a:r>
            <a:r>
              <a:rPr lang="en-US" sz="3200" dirty="0" smtClean="0"/>
              <a:t>.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570300" y="1912426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/>
              <a:t>The best way to understand a text is to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ask </a:t>
            </a:r>
            <a:r>
              <a:rPr lang="en-US" sz="3200" dirty="0"/>
              <a:t>yourself questions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as </a:t>
            </a:r>
            <a:r>
              <a:rPr lang="en-US" sz="3200" dirty="0"/>
              <a:t>you read it. </a:t>
            </a:r>
            <a:endParaRPr lang="en-A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dreamstime_s_1284813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1601" y="1143000"/>
            <a:ext cx="3683143" cy="5528169"/>
          </a:xfrm>
          <a:prstGeom prst="rect">
            <a:avLst/>
          </a:prstGeom>
        </p:spPr>
      </p:pic>
      <p:pic>
        <p:nvPicPr>
          <p:cNvPr id="10" name="Picture 9" descr="REX Powerpoint banner.jpg"/>
          <p:cNvPicPr>
            <a:picLocks noChangeAspect="1"/>
          </p:cNvPicPr>
          <p:nvPr/>
        </p:nvPicPr>
        <p:blipFill rotWithShape="1">
          <a:blip r:embed="rId3" cstate="print"/>
          <a:srcRect b="9486"/>
          <a:stretch/>
        </p:blipFill>
        <p:spPr>
          <a:xfrm>
            <a:off x="32" y="-24"/>
            <a:ext cx="9144000" cy="14732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" y="196915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Comprehension Toolkit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377116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Complex vocabulary</a:t>
            </a:r>
            <a:endParaRPr lang="en-US" dirty="0">
              <a:ln>
                <a:solidFill>
                  <a:schemeClr val="bg1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16" name="Picture 15" descr="Arrow right sm.t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42960" y="6248400"/>
            <a:ext cx="396240" cy="359664"/>
          </a:xfrm>
          <a:prstGeom prst="rect">
            <a:avLst/>
          </a:prstGeom>
        </p:spPr>
      </p:pic>
      <p:pic>
        <p:nvPicPr>
          <p:cNvPr id="17" name="Picture 16" descr="Arrow left sm.tif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82712" y="6248400"/>
            <a:ext cx="396240" cy="359664"/>
          </a:xfrm>
          <a:prstGeom prst="rect">
            <a:avLst/>
          </a:prstGeom>
        </p:spPr>
      </p:pic>
      <p:pic>
        <p:nvPicPr>
          <p:cNvPr id="18" name="Picture 17" descr="House sm.t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43800" y="6248400"/>
            <a:ext cx="374904" cy="3596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3299" y="1261691"/>
            <a:ext cx="6742113" cy="1900609"/>
          </a:xfrm>
        </p:spPr>
        <p:txBody>
          <a:bodyPr vert="horz">
            <a:no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3900" dirty="0"/>
              <a:t>When you’re reading, you often come across words that you are unsure of or don’t know. </a:t>
            </a:r>
            <a:endParaRPr lang="en-AU" sz="3900" dirty="0"/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3269455" y="3217416"/>
            <a:ext cx="5664200" cy="26626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3700" dirty="0"/>
              <a:t>You can’t always look up the meaning of a word in a dictionary, but you can try to work out its meaning by using clues in the text.</a:t>
            </a:r>
            <a:endParaRPr lang="en-AU" sz="37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 descr="dreamstime_s_226933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2857500" y="2032000"/>
            <a:ext cx="7243526" cy="4825999"/>
          </a:xfrm>
          <a:prstGeom prst="rect">
            <a:avLst/>
          </a:prstGeom>
        </p:spPr>
      </p:pic>
      <p:pic>
        <p:nvPicPr>
          <p:cNvPr id="21" name="Picture 20" descr="REX Powerpoint 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" y="-24"/>
            <a:ext cx="9144000" cy="162763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52400" y="196915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Comprehension Toolkit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2400" y="377116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Complex vocabulary</a:t>
            </a:r>
            <a:endParaRPr lang="en-US" dirty="0">
              <a:ln>
                <a:solidFill>
                  <a:schemeClr val="bg1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30" name="Picture 29" descr="Arrow right sm.t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42960" y="6248400"/>
            <a:ext cx="396240" cy="359664"/>
          </a:xfrm>
          <a:prstGeom prst="rect">
            <a:avLst/>
          </a:prstGeom>
        </p:spPr>
      </p:pic>
      <p:pic>
        <p:nvPicPr>
          <p:cNvPr id="31" name="Picture 30" descr="Arrow left sm.tif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82712" y="6248400"/>
            <a:ext cx="396240" cy="359664"/>
          </a:xfrm>
          <a:prstGeom prst="rect">
            <a:avLst/>
          </a:prstGeom>
        </p:spPr>
      </p:pic>
      <p:pic>
        <p:nvPicPr>
          <p:cNvPr id="32" name="Picture 31" descr="House sm.t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43800" y="6248400"/>
            <a:ext cx="374904" cy="359664"/>
          </a:xfrm>
          <a:prstGeom prst="rect">
            <a:avLst/>
          </a:prstGeom>
        </p:spPr>
      </p:pic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-1587" y="961702"/>
            <a:ext cx="9144000" cy="1286197"/>
          </a:xfrm>
        </p:spPr>
        <p:txBody>
          <a:bodyPr vert="horz">
            <a:no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4000" dirty="0"/>
              <a:t>Let’s work out the meaning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of the </a:t>
            </a:r>
            <a:r>
              <a:rPr lang="en-US" sz="4000" dirty="0">
                <a:solidFill>
                  <a:srgbClr val="FF0000"/>
                </a:solidFill>
              </a:rPr>
              <a:t>red</a:t>
            </a:r>
            <a:r>
              <a:rPr lang="en-US" sz="4000" dirty="0"/>
              <a:t> words.</a:t>
            </a:r>
          </a:p>
        </p:txBody>
      </p:sp>
      <p:sp>
        <p:nvSpPr>
          <p:cNvPr id="68" name="Content Placeholder 2"/>
          <p:cNvSpPr txBox="1">
            <a:spLocks/>
          </p:cNvSpPr>
          <p:nvPr/>
        </p:nvSpPr>
        <p:spPr>
          <a:xfrm>
            <a:off x="2941874" y="2224013"/>
            <a:ext cx="5846526" cy="44688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3000" dirty="0"/>
              <a:t>Lucas started watching the program on the secrets of the universe, but found it </a:t>
            </a:r>
            <a:r>
              <a:rPr lang="en-US" sz="3000" b="1" dirty="0">
                <a:solidFill>
                  <a:srgbClr val="FF0000"/>
                </a:solidFill>
              </a:rPr>
              <a:t>incomprehensible</a:t>
            </a:r>
            <a:r>
              <a:rPr lang="en-US" sz="3000" dirty="0"/>
              <a:t>. Instead, he turned his attention to a magazine, and was soon </a:t>
            </a:r>
            <a:r>
              <a:rPr lang="en-US" sz="3000" b="1" dirty="0">
                <a:solidFill>
                  <a:srgbClr val="FF0000"/>
                </a:solidFill>
              </a:rPr>
              <a:t>engrossed</a:t>
            </a:r>
            <a:r>
              <a:rPr lang="en-US" sz="3000" dirty="0"/>
              <a:t> in an article on the dirty habits of young boys — which Lucas found fascinating because it seemed a very good description of himself!</a:t>
            </a:r>
          </a:p>
        </p:txBody>
      </p:sp>
    </p:spTree>
    <p:extLst>
      <p:ext uri="{BB962C8B-B14F-4D97-AF65-F5344CB8AC3E}">
        <p14:creationId xmlns:p14="http://schemas.microsoft.com/office/powerpoint/2010/main" xmlns="" val="332112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REX Powerpoint bann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" y="-24"/>
            <a:ext cx="9144000" cy="1627632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152400" y="196915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Comprehension Toolkit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52400" y="377116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Complex vocabulary</a:t>
            </a:r>
            <a:endParaRPr lang="en-US" dirty="0">
              <a:ln>
                <a:solidFill>
                  <a:schemeClr val="bg1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55" name="Picture 54" descr="Arrow right sm.t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42960" y="6248400"/>
            <a:ext cx="396240" cy="359664"/>
          </a:xfrm>
          <a:prstGeom prst="rect">
            <a:avLst/>
          </a:prstGeom>
        </p:spPr>
      </p:pic>
      <p:pic>
        <p:nvPicPr>
          <p:cNvPr id="56" name="Picture 55" descr="Arrow left sm.tif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82712" y="6248400"/>
            <a:ext cx="396240" cy="359664"/>
          </a:xfrm>
          <a:prstGeom prst="rect">
            <a:avLst/>
          </a:prstGeom>
        </p:spPr>
      </p:pic>
      <p:pic>
        <p:nvPicPr>
          <p:cNvPr id="57" name="Picture 56" descr="House sm.t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43800" y="6248400"/>
            <a:ext cx="374904" cy="359664"/>
          </a:xfrm>
          <a:prstGeom prst="rect">
            <a:avLst/>
          </a:prstGeom>
        </p:spPr>
      </p:pic>
      <p:sp>
        <p:nvSpPr>
          <p:cNvPr id="58" name="Content Placeholder 2"/>
          <p:cNvSpPr>
            <a:spLocks noGrp="1"/>
          </p:cNvSpPr>
          <p:nvPr>
            <p:ph idx="1"/>
          </p:nvPr>
        </p:nvSpPr>
        <p:spPr>
          <a:xfrm>
            <a:off x="-10948" y="1037463"/>
            <a:ext cx="9144000" cy="1756537"/>
          </a:xfrm>
        </p:spPr>
        <p:txBody>
          <a:bodyPr vert="horz">
            <a:no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dirty="0"/>
              <a:t>If Lucas found the program on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secrets of the </a:t>
            </a:r>
            <a:r>
              <a:rPr lang="en-US" dirty="0"/>
              <a:t>universe </a:t>
            </a:r>
            <a:r>
              <a:rPr lang="en-US" b="1" dirty="0">
                <a:solidFill>
                  <a:srgbClr val="FF0000"/>
                </a:solidFill>
              </a:rPr>
              <a:t>incomprehensible</a:t>
            </a:r>
            <a:r>
              <a:rPr lang="en-US" dirty="0"/>
              <a:t> </a:t>
            </a:r>
            <a:r>
              <a:rPr lang="en-US" dirty="0" smtClean="0"/>
              <a:t>and</a:t>
            </a:r>
            <a:br>
              <a:rPr lang="en-US" dirty="0" smtClean="0"/>
            </a:br>
            <a:r>
              <a:rPr lang="en-US" dirty="0" smtClean="0"/>
              <a:t> stopped </a:t>
            </a:r>
            <a:r>
              <a:rPr lang="en-US" dirty="0"/>
              <a:t>watching it, it could mean that: </a:t>
            </a:r>
          </a:p>
        </p:txBody>
      </p:sp>
      <p:sp>
        <p:nvSpPr>
          <p:cNvPr id="74" name="Rectangle 73"/>
          <p:cNvSpPr/>
          <p:nvPr/>
        </p:nvSpPr>
        <p:spPr>
          <a:xfrm>
            <a:off x="2633374" y="2426306"/>
            <a:ext cx="57605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000" indent="-270000">
              <a:buClr>
                <a:srgbClr val="FF0000"/>
              </a:buClr>
              <a:buFont typeface="Arial"/>
              <a:buChar char="•"/>
            </a:pPr>
            <a:r>
              <a:rPr lang="en-US" sz="2800" dirty="0"/>
              <a:t>he found it boring.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2633374" y="2881231"/>
            <a:ext cx="57605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000" indent="-270000">
              <a:buClr>
                <a:srgbClr val="FF0000"/>
              </a:buClr>
              <a:buFont typeface="Arial"/>
              <a:buChar char="•"/>
            </a:pPr>
            <a:r>
              <a:rPr lang="en-US" sz="2800" dirty="0"/>
              <a:t>he found it </a:t>
            </a:r>
            <a:r>
              <a:rPr lang="en-US" sz="2800" dirty="0" smtClean="0"/>
              <a:t>scary.</a:t>
            </a:r>
            <a:endParaRPr lang="en-US" sz="2800" dirty="0"/>
          </a:p>
        </p:txBody>
      </p:sp>
      <p:sp>
        <p:nvSpPr>
          <p:cNvPr id="114" name="Rectangle 113"/>
          <p:cNvSpPr/>
          <p:nvPr/>
        </p:nvSpPr>
        <p:spPr>
          <a:xfrm>
            <a:off x="2633374" y="3336156"/>
            <a:ext cx="57605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000" indent="-270000">
              <a:buClr>
                <a:srgbClr val="FF0000"/>
              </a:buClr>
              <a:buFont typeface="Arial"/>
              <a:buChar char="•"/>
            </a:pPr>
            <a:r>
              <a:rPr lang="en-US" sz="2800" dirty="0"/>
              <a:t>he couldn’t understand it.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685800" y="3810620"/>
            <a:ext cx="775887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en-US" sz="3200" dirty="0"/>
              <a:t>How do we know which answer is correct?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495300" y="4394820"/>
            <a:ext cx="82169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en-US" sz="2800" dirty="0"/>
              <a:t>Comprehensible sounds a bit like comprehension, which means “understanding”, and the prefix “in-” stands for “not”. From these clues, we can work out that </a:t>
            </a:r>
            <a:r>
              <a:rPr lang="en-US" sz="2800" b="1" dirty="0">
                <a:solidFill>
                  <a:srgbClr val="FF0000"/>
                </a:solidFill>
              </a:rPr>
              <a:t>incomprehensible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means cannot be understood</a:t>
            </a:r>
            <a:r>
              <a:rPr lang="en-US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304460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113" grpId="0"/>
      <p:bldP spid="114" grpId="0"/>
      <p:bldP spid="115" grpId="0"/>
      <p:bldP spid="1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 descr="REX Powerpoint bann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" y="-24"/>
            <a:ext cx="9144000" cy="1627632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52400" y="196915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Comprehension Toolkit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52400" y="377116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Complex vocabulary</a:t>
            </a:r>
            <a:endParaRPr lang="en-US" dirty="0">
              <a:ln>
                <a:solidFill>
                  <a:schemeClr val="bg1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57" name="Picture 56" descr="Arrow right sm.t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42960" y="6248400"/>
            <a:ext cx="396240" cy="359664"/>
          </a:xfrm>
          <a:prstGeom prst="rect">
            <a:avLst/>
          </a:prstGeom>
        </p:spPr>
      </p:pic>
      <p:pic>
        <p:nvPicPr>
          <p:cNvPr id="58" name="Picture 57" descr="Arrow left sm.tif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82712" y="6248400"/>
            <a:ext cx="396240" cy="359664"/>
          </a:xfrm>
          <a:prstGeom prst="rect">
            <a:avLst/>
          </a:prstGeom>
        </p:spPr>
      </p:pic>
      <p:pic>
        <p:nvPicPr>
          <p:cNvPr id="59" name="Picture 58" descr="House sm.t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43800" y="6248400"/>
            <a:ext cx="374904" cy="359664"/>
          </a:xfrm>
          <a:prstGeom prst="rect">
            <a:avLst/>
          </a:prstGeom>
        </p:spPr>
      </p:pic>
      <p:sp>
        <p:nvSpPr>
          <p:cNvPr id="60" name="Content Placeholder 2"/>
          <p:cNvSpPr>
            <a:spLocks noGrp="1"/>
          </p:cNvSpPr>
          <p:nvPr>
            <p:ph idx="1"/>
          </p:nvPr>
        </p:nvSpPr>
        <p:spPr>
          <a:xfrm>
            <a:off x="-10948" y="1164463"/>
            <a:ext cx="9144000" cy="1083437"/>
          </a:xfrm>
        </p:spPr>
        <p:txBody>
          <a:bodyPr vert="horz">
            <a:no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dirty="0"/>
              <a:t>If Lucas became </a:t>
            </a:r>
            <a:r>
              <a:rPr lang="en-US" b="1" dirty="0">
                <a:solidFill>
                  <a:srgbClr val="FF0000"/>
                </a:solidFill>
              </a:rPr>
              <a:t>engrossed</a:t>
            </a:r>
            <a:r>
              <a:rPr lang="en-US" dirty="0"/>
              <a:t> in a </a:t>
            </a:r>
            <a:r>
              <a:rPr lang="en-US" dirty="0" smtClean="0"/>
              <a:t>magazine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article, it could mean that he: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426874" y="2108806"/>
            <a:ext cx="7285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000" indent="-270000">
              <a:buClr>
                <a:srgbClr val="FF0000"/>
              </a:buClr>
              <a:buFont typeface="Arial"/>
              <a:buChar char="•"/>
            </a:pPr>
            <a:r>
              <a:rPr lang="en-US" sz="2800" dirty="0" smtClean="0"/>
              <a:t>became </a:t>
            </a:r>
            <a:r>
              <a:rPr lang="en-US" sz="2800" dirty="0"/>
              <a:t>disgusted by what he was </a:t>
            </a:r>
            <a:r>
              <a:rPr lang="en-US" sz="2800" dirty="0" smtClean="0"/>
              <a:t>reading.</a:t>
            </a:r>
            <a:endParaRPr lang="en-US" sz="2800" dirty="0"/>
          </a:p>
        </p:txBody>
      </p:sp>
      <p:sp>
        <p:nvSpPr>
          <p:cNvPr id="62" name="Rectangle 61"/>
          <p:cNvSpPr/>
          <p:nvPr/>
        </p:nvSpPr>
        <p:spPr>
          <a:xfrm>
            <a:off x="1426874" y="2563731"/>
            <a:ext cx="71837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000" indent="-270000">
              <a:buClr>
                <a:srgbClr val="FF0000"/>
              </a:buClr>
              <a:buFont typeface="Arial"/>
              <a:buChar char="•"/>
            </a:pPr>
            <a:r>
              <a:rPr lang="en-US" sz="2800" dirty="0"/>
              <a:t>became interested in what he was reading.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426874" y="3018656"/>
            <a:ext cx="73742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000" indent="-270000">
              <a:buClr>
                <a:srgbClr val="FF0000"/>
              </a:buClr>
              <a:buFont typeface="Arial"/>
              <a:buChar char="•"/>
            </a:pPr>
            <a:r>
              <a:rPr lang="en-US" sz="2800" dirty="0"/>
              <a:t>was surprised by what he was reading.</a:t>
            </a:r>
          </a:p>
        </p:txBody>
      </p:sp>
      <p:sp>
        <p:nvSpPr>
          <p:cNvPr id="64" name="Rectangle 63"/>
          <p:cNvSpPr/>
          <p:nvPr/>
        </p:nvSpPr>
        <p:spPr>
          <a:xfrm>
            <a:off x="651182" y="3634592"/>
            <a:ext cx="775887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en-US" sz="3200" dirty="0"/>
              <a:t>How do we know which answer is correct?</a:t>
            </a:r>
          </a:p>
        </p:txBody>
      </p:sp>
      <p:sp>
        <p:nvSpPr>
          <p:cNvPr id="65" name="Rectangle 64"/>
          <p:cNvSpPr/>
          <p:nvPr/>
        </p:nvSpPr>
        <p:spPr>
          <a:xfrm>
            <a:off x="1589537" y="4293220"/>
            <a:ext cx="5765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en-US" sz="2800" dirty="0"/>
              <a:t>The text tells us that Lucas found the article fascinating, which suggests that he was interested in it.</a:t>
            </a:r>
          </a:p>
        </p:txBody>
      </p:sp>
    </p:spTree>
    <p:extLst>
      <p:ext uri="{BB962C8B-B14F-4D97-AF65-F5344CB8AC3E}">
        <p14:creationId xmlns:p14="http://schemas.microsoft.com/office/powerpoint/2010/main" xmlns="" val="73453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4" grpId="0"/>
      <p:bldP spid="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7" descr="dreamstime_m_1136177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810" y="3657600"/>
            <a:ext cx="7356381" cy="3238499"/>
          </a:xfrm>
          <a:prstGeom prst="rect">
            <a:avLst/>
          </a:prstGeom>
        </p:spPr>
      </p:pic>
      <p:pic>
        <p:nvPicPr>
          <p:cNvPr id="32" name="Picture 31" descr="REX Powerpoint 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" y="-24"/>
            <a:ext cx="9144000" cy="1627632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52400" y="196915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Comprehension Toolkit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2400" y="377116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Complex vocabulary</a:t>
            </a:r>
            <a:endParaRPr lang="en-US" dirty="0">
              <a:ln>
                <a:solidFill>
                  <a:schemeClr val="bg1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35" name="Picture 34" descr="Arrow right sm.t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42960" y="6248400"/>
            <a:ext cx="396240" cy="359664"/>
          </a:xfrm>
          <a:prstGeom prst="rect">
            <a:avLst/>
          </a:prstGeom>
        </p:spPr>
      </p:pic>
      <p:pic>
        <p:nvPicPr>
          <p:cNvPr id="36" name="Picture 35" descr="Arrow left sm.tif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82712" y="6248400"/>
            <a:ext cx="396240" cy="359664"/>
          </a:xfrm>
          <a:prstGeom prst="rect">
            <a:avLst/>
          </a:prstGeom>
        </p:spPr>
      </p:pic>
      <p:pic>
        <p:nvPicPr>
          <p:cNvPr id="37" name="Picture 36" descr="House sm.t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43800" y="6248400"/>
            <a:ext cx="374904" cy="359664"/>
          </a:xfrm>
          <a:prstGeom prst="rect">
            <a:avLst/>
          </a:prstGeom>
        </p:spPr>
      </p:pic>
      <p:sp>
        <p:nvSpPr>
          <p:cNvPr id="38" name="Content Placeholder 2"/>
          <p:cNvSpPr>
            <a:spLocks noGrp="1"/>
          </p:cNvSpPr>
          <p:nvPr>
            <p:ph idx="1"/>
          </p:nvPr>
        </p:nvSpPr>
        <p:spPr>
          <a:xfrm>
            <a:off x="10948" y="978797"/>
            <a:ext cx="9144000" cy="1573903"/>
          </a:xfrm>
        </p:spPr>
        <p:txBody>
          <a:bodyPr vert="horz">
            <a:no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3600" dirty="0"/>
              <a:t>To fully understand the meaning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of </a:t>
            </a:r>
            <a:r>
              <a:rPr lang="en-US" sz="3600" dirty="0"/>
              <a:t>a text, </a:t>
            </a:r>
            <a:r>
              <a:rPr lang="en-US" sz="3600" dirty="0" smtClean="0"/>
              <a:t>you </a:t>
            </a:r>
            <a:r>
              <a:rPr lang="en-US" sz="3600" dirty="0"/>
              <a:t>need to know what all of the words </a:t>
            </a:r>
            <a:r>
              <a:rPr lang="en-US" sz="3600" dirty="0" smtClean="0"/>
              <a:t>in </a:t>
            </a:r>
            <a:r>
              <a:rPr lang="en-US" sz="3600" dirty="0"/>
              <a:t>the text mean. </a:t>
            </a:r>
            <a:endParaRPr lang="en-US" sz="3400" dirty="0"/>
          </a:p>
        </p:txBody>
      </p:sp>
      <p:sp>
        <p:nvSpPr>
          <p:cNvPr id="39" name="Rectangle 38"/>
          <p:cNvSpPr/>
          <p:nvPr/>
        </p:nvSpPr>
        <p:spPr>
          <a:xfrm>
            <a:off x="469900" y="2520225"/>
            <a:ext cx="8166100" cy="1873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dirty="0"/>
              <a:t>Sometimes it is possible to work out the meaning of a word from clues in the text.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But </a:t>
            </a:r>
            <a:r>
              <a:rPr lang="en-US" sz="3200" dirty="0"/>
              <a:t>to be absolutely sure, it’s always best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to </a:t>
            </a:r>
            <a:r>
              <a:rPr lang="en-US" sz="3200" dirty="0"/>
              <a:t>look it up in a dictionary.</a:t>
            </a:r>
          </a:p>
        </p:txBody>
      </p:sp>
    </p:spTree>
    <p:extLst>
      <p:ext uri="{BB962C8B-B14F-4D97-AF65-F5344CB8AC3E}">
        <p14:creationId xmlns:p14="http://schemas.microsoft.com/office/powerpoint/2010/main" xmlns="" val="164559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/>
          <p:nvPr/>
        </p:nvGrpSpPr>
        <p:grpSpPr>
          <a:xfrm>
            <a:off x="32" y="-24"/>
            <a:ext cx="9144000" cy="1627632"/>
            <a:chOff x="32" y="-24"/>
            <a:chExt cx="9144000" cy="1627632"/>
          </a:xfrm>
        </p:grpSpPr>
        <p:pic>
          <p:nvPicPr>
            <p:cNvPr id="3" name="Picture 2" descr="REX Powerpoint banner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" y="-24"/>
              <a:ext cx="9144000" cy="1627632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52400" y="196915"/>
              <a:ext cx="3124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FF00"/>
                  </a:solidFill>
                </a:rPr>
                <a:t>Comprehension Toolkit</a:t>
              </a:r>
              <a:endParaRPr lang="en-US" sz="1200" dirty="0">
                <a:solidFill>
                  <a:srgbClr val="FFFF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52400" y="377116"/>
              <a:ext cx="2438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n>
                    <a:solidFill>
                      <a:schemeClr val="bg1"/>
                    </a:solidFill>
                  </a:ln>
                  <a:solidFill>
                    <a:srgbClr val="FFFF00"/>
                  </a:solidFill>
                </a:rPr>
                <a:t>Complex vocabulary</a:t>
              </a:r>
              <a:endParaRPr lang="en-US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endParaRPr>
            </a:p>
          </p:txBody>
        </p:sp>
      </p:grpSp>
      <p:pic>
        <p:nvPicPr>
          <p:cNvPr id="6" name="Picture 5" descr="Arrow right sm.t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42960" y="6248400"/>
            <a:ext cx="396240" cy="359664"/>
          </a:xfrm>
          <a:prstGeom prst="rect">
            <a:avLst/>
          </a:prstGeom>
        </p:spPr>
      </p:pic>
      <p:pic>
        <p:nvPicPr>
          <p:cNvPr id="7" name="Picture 6" descr="Arrow left sm.tif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82712" y="6248400"/>
            <a:ext cx="396240" cy="359664"/>
          </a:xfrm>
          <a:prstGeom prst="rect">
            <a:avLst/>
          </a:prstGeom>
        </p:spPr>
      </p:pic>
      <p:pic>
        <p:nvPicPr>
          <p:cNvPr id="8" name="Picture 7" descr="House sm.t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43800" y="6248400"/>
            <a:ext cx="374904" cy="359664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1500166" y="2536448"/>
            <a:ext cx="6143668" cy="1785104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AU" sz="11000" b="1" i="0" u="none" strike="noStrike" kern="1200" spc="-30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Arial Rounded MT Bold"/>
                <a:cs typeface="Arial Rounded MT Bold"/>
              </a:rPr>
              <a:t>The End</a:t>
            </a:r>
            <a:endParaRPr kumimoji="0" lang="en-AU" sz="11000" b="1" i="0" u="none" strike="noStrike" kern="1200" spc="-300" normalizeH="0" baseline="0" noProof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uLnTx/>
              <a:uFillTx/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6491</TotalTime>
  <Words>333</Words>
  <Application>Microsoft Office PowerPoint</Application>
  <PresentationFormat>On-screen Show (4:3)</PresentationFormat>
  <Paragraphs>39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Eggspress</dc:title>
  <dc:creator>Lenovo User</dc:creator>
  <cp:lastModifiedBy>Mark Stafford</cp:lastModifiedBy>
  <cp:revision>254</cp:revision>
  <dcterms:created xsi:type="dcterms:W3CDTF">2011-04-07T01:44:39Z</dcterms:created>
  <dcterms:modified xsi:type="dcterms:W3CDTF">2011-08-25T06:46:11Z</dcterms:modified>
</cp:coreProperties>
</file>