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65" r:id="rId5"/>
    <p:sldId id="266" r:id="rId6"/>
    <p:sldId id="267" r:id="rId7"/>
    <p:sldId id="268" r:id="rId8"/>
    <p:sldId id="26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5598E5"/>
    <a:srgbClr val="FFF6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858" autoAdjust="0"/>
    <p:restoredTop sz="94668" autoAdjust="0"/>
  </p:normalViewPr>
  <p:slideViewPr>
    <p:cSldViewPr snapToGrid="0">
      <p:cViewPr>
        <p:scale>
          <a:sx n="100" d="100"/>
          <a:sy n="100" d="100"/>
        </p:scale>
        <p:origin x="-456" y="354"/>
      </p:cViewPr>
      <p:guideLst>
        <p:guide orient="horz" pos="37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7BB-3E90-DA42-ACF3-AB56FE6B27A5}" type="datetimeFigureOut">
              <a:rPr lang="en-US" smtClean="0"/>
              <a:pPr/>
              <a:t>8/24/2011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A1181-56B8-D744-BC91-A29F4DF7A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58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8/24/2011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8/24/2011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8/24/2011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8/24/2011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8/24/2011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8/24/2011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8/24/2011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8/24/2011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8/24/2011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8/24/2011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F286-F368-4933-8681-AC4FF9CA4214}" type="datetimeFigureOut">
              <a:rPr lang="en-US" smtClean="0"/>
              <a:pPr/>
              <a:t>8/24/2011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F286-F368-4933-8681-AC4FF9CA4214}" type="datetimeFigureOut">
              <a:rPr lang="en-US" smtClean="0"/>
              <a:pPr/>
              <a:t>8/24/2011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A205-7AD6-496D-86C4-A673467515E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10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227051"/>
            <a:ext cx="9144000" cy="3081347"/>
          </a:xfrm>
          <a:effectLst>
            <a:outerShdw blurRad="717550" dist="1460500" dir="2700000" sx="46000" sy="46000" algn="tl" rotWithShape="0">
              <a:schemeClr val="tx1">
                <a:alpha val="48000"/>
              </a:schemeClr>
            </a:outerShdw>
          </a:effectLst>
        </p:spPr>
        <p:txBody>
          <a:bodyPr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8000" b="1" dirty="0"/>
              <a:t>Simile and </a:t>
            </a:r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en-US" sz="8000" b="1" dirty="0" smtClean="0"/>
              <a:t>metaphor</a:t>
            </a:r>
            <a:endParaRPr lang="en-US" sz="8000" b="1" dirty="0"/>
          </a:p>
        </p:txBody>
      </p:sp>
      <p:pic>
        <p:nvPicPr>
          <p:cNvPr id="13" name="Picture 12" descr="REX Powerpoint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77116"/>
            <a:ext cx="313188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Figurative language 2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7" name="Picture 16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18" name="Picture 17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19" name="Picture 18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12916332Mediu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0931" y="1674237"/>
            <a:ext cx="4553653" cy="5118070"/>
          </a:xfrm>
          <a:prstGeom prst="rect">
            <a:avLst/>
          </a:prstGeom>
        </p:spPr>
      </p:pic>
      <p:pic>
        <p:nvPicPr>
          <p:cNvPr id="31" name="Picture 30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399" y="377116"/>
            <a:ext cx="297861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Figurative language 2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9" name="Picture 18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20" name="Picture 19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30" name="Picture 29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443"/>
            <a:ext cx="9144000" cy="772584"/>
          </a:xfrm>
        </p:spPr>
        <p:txBody>
          <a:bodyPr vert="horz" anchor="t" anchorCtr="0">
            <a:noAutofit/>
          </a:bodyPr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FF0000"/>
                </a:solidFill>
              </a:rPr>
              <a:t>Comprehension</a:t>
            </a:r>
            <a:r>
              <a:rPr lang="en-US" sz="3800" dirty="0"/>
              <a:t> means </a:t>
            </a:r>
            <a:r>
              <a:rPr lang="en-US" sz="3800" b="1" dirty="0">
                <a:solidFill>
                  <a:srgbClr val="FF0000"/>
                </a:solidFill>
              </a:rPr>
              <a:t>understanding</a:t>
            </a:r>
            <a:r>
              <a:rPr lang="en-US" sz="3800" dirty="0"/>
              <a:t>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7187" y="4110329"/>
            <a:ext cx="51782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answers to some questions are easy to find, while the answers to others are more difficult to work out</a:t>
            </a:r>
            <a:r>
              <a:rPr lang="en-US" sz="3200" dirty="0" smtClean="0"/>
              <a:t>.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570300" y="191242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The best way to understand a text is to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ask </a:t>
            </a:r>
            <a:r>
              <a:rPr lang="en-US" sz="3200" dirty="0"/>
              <a:t>yourself questions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as </a:t>
            </a:r>
            <a:r>
              <a:rPr lang="en-US" sz="3200" dirty="0"/>
              <a:t>you read it. 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08691820Mediu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012" y="1959820"/>
            <a:ext cx="7403080" cy="4931027"/>
          </a:xfrm>
          <a:prstGeom prst="rect">
            <a:avLst/>
          </a:prstGeom>
        </p:spPr>
      </p:pic>
      <p:pic>
        <p:nvPicPr>
          <p:cNvPr id="10" name="Picture 9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399" y="377116"/>
            <a:ext cx="320851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Figurative language 1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6" name="Picture 15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17" name="Picture 16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18" name="Picture 17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7242"/>
            <a:ext cx="9144000" cy="1281479"/>
          </a:xfrm>
        </p:spPr>
        <p:txBody>
          <a:bodyPr vert="horz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800" dirty="0"/>
              <a:t>Figurative language moves away from the straightforward, literal meaning of words.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05196" y="2860493"/>
            <a:ext cx="528574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/>
              <a:t>It encourages readers to form pictures in their minds. It can add interest, energy and even rhythm to writing.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eamstime_61803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44" y="2346384"/>
            <a:ext cx="2050929" cy="2734573"/>
          </a:xfrm>
          <a:prstGeom prst="rect">
            <a:avLst/>
          </a:prstGeom>
        </p:spPr>
      </p:pic>
      <p:pic>
        <p:nvPicPr>
          <p:cNvPr id="35" name="Picture 34" descr="REX Powerpoint banner.jpg"/>
          <p:cNvPicPr>
            <a:picLocks noChangeAspect="1"/>
          </p:cNvPicPr>
          <p:nvPr/>
        </p:nvPicPr>
        <p:blipFill rotWithShape="1">
          <a:blip r:embed="rId3" cstate="print"/>
          <a:srcRect b="11206"/>
          <a:stretch/>
        </p:blipFill>
        <p:spPr>
          <a:xfrm>
            <a:off x="32" y="-24"/>
            <a:ext cx="9144000" cy="144525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399" y="377116"/>
            <a:ext cx="321946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Figurative language 2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8" name="Picture 37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39" name="Picture 38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40" name="Picture 39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41" name="Content Placeholder 2"/>
          <p:cNvSpPr txBox="1">
            <a:spLocks/>
          </p:cNvSpPr>
          <p:nvPr/>
        </p:nvSpPr>
        <p:spPr>
          <a:xfrm>
            <a:off x="169333" y="1000616"/>
            <a:ext cx="8762999" cy="2288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3600" dirty="0"/>
              <a:t>A simile compares one thing to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another</a:t>
            </a:r>
            <a:r>
              <a:rPr lang="en-US" sz="3600" dirty="0"/>
              <a:t>, using the words </a:t>
            </a:r>
            <a:r>
              <a:rPr lang="en-US" sz="3600" b="1" dirty="0">
                <a:solidFill>
                  <a:srgbClr val="FF0000"/>
                </a:solidFill>
              </a:rPr>
              <a:t>like</a:t>
            </a:r>
            <a:r>
              <a:rPr lang="en-US" sz="3600" dirty="0"/>
              <a:t> or </a:t>
            </a:r>
            <a:r>
              <a:rPr lang="en-US" sz="3600" b="1" dirty="0">
                <a:solidFill>
                  <a:srgbClr val="FF0000"/>
                </a:solidFill>
              </a:rPr>
              <a:t>as</a:t>
            </a:r>
            <a:r>
              <a:rPr lang="en-US" sz="3600" dirty="0"/>
              <a:t>. It usually compares two things that </a:t>
            </a:r>
            <a:r>
              <a:rPr lang="en-US" sz="3600" dirty="0" smtClean="0"/>
              <a:t>are quite </a:t>
            </a:r>
            <a:r>
              <a:rPr lang="en-US" sz="3600" dirty="0"/>
              <a:t>unalike.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5467" y="2823214"/>
            <a:ext cx="32353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The surface of the lake was </a:t>
            </a:r>
            <a:r>
              <a:rPr lang="en-US" sz="3000" dirty="0">
                <a:solidFill>
                  <a:srgbClr val="FF0000"/>
                </a:solidFill>
              </a:rPr>
              <a:t>as smooth as a mirror</a:t>
            </a:r>
            <a:r>
              <a:rPr lang="en-US" sz="30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565" y="4835645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Comparing the lake to a mirror helps you to form a mind picture of the lake’s appearance. </a:t>
            </a:r>
            <a:r>
              <a:rPr lang="en-US" sz="3000" dirty="0" smtClean="0"/>
              <a:t>It </a:t>
            </a:r>
            <a:r>
              <a:rPr lang="en-US" sz="3000" dirty="0" err="1"/>
              <a:t>emphasises</a:t>
            </a:r>
            <a:r>
              <a:rPr lang="en-US" sz="3000" dirty="0"/>
              <a:t> the stillness of the water and </a:t>
            </a:r>
            <a:r>
              <a:rPr lang="en-US" sz="3000" dirty="0" smtClean="0"/>
              <a:t>adds </a:t>
            </a:r>
            <a:r>
              <a:rPr lang="en-US" sz="3000" dirty="0"/>
              <a:t>interest to the text.</a:t>
            </a:r>
          </a:p>
        </p:txBody>
      </p:sp>
      <p:pic>
        <p:nvPicPr>
          <p:cNvPr id="8" name="Picture 7" descr="iStock_000006148660Smal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0799" y="2570672"/>
            <a:ext cx="1608654" cy="23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112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X Powerpoint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" y="377116"/>
            <a:ext cx="320851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Figurative language 2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7" name="Picture 6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8" name="Picture 7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9" name="Picture 8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46500" y="1633982"/>
            <a:ext cx="50179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The spire at the top of the building pointed skywards </a:t>
            </a:r>
            <a:r>
              <a:rPr lang="en-US" sz="3000" dirty="0">
                <a:solidFill>
                  <a:srgbClr val="FF0000"/>
                </a:solidFill>
              </a:rPr>
              <a:t>like a needle</a:t>
            </a:r>
            <a:r>
              <a:rPr lang="en-US" sz="30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91909" y="3410951"/>
            <a:ext cx="55105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dirty="0"/>
              <a:t>Comparing the spire to a needle helps you to form a mind picture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of </a:t>
            </a:r>
            <a:r>
              <a:rPr lang="en-US" sz="3000" dirty="0"/>
              <a:t>the spire’s shape. It </a:t>
            </a:r>
            <a:r>
              <a:rPr lang="en-US" sz="3000" dirty="0" err="1"/>
              <a:t>emphasises</a:t>
            </a:r>
            <a:r>
              <a:rPr lang="en-US" sz="3000" dirty="0"/>
              <a:t> the sharpness of the spire and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adds </a:t>
            </a:r>
            <a:r>
              <a:rPr lang="en-US" sz="3000" dirty="0"/>
              <a:t>interest to the text.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3634" y="719664"/>
            <a:ext cx="3787562" cy="5027086"/>
            <a:chOff x="283634" y="719664"/>
            <a:chExt cx="3787562" cy="5027086"/>
          </a:xfrm>
        </p:grpSpPr>
        <p:pic>
          <p:nvPicPr>
            <p:cNvPr id="14" name="Picture 13" descr="iStock_000015791087Small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634" y="1747792"/>
              <a:ext cx="2626783" cy="3998958"/>
            </a:xfrm>
            <a:prstGeom prst="rect">
              <a:avLst/>
            </a:prstGeom>
          </p:spPr>
        </p:pic>
        <p:pic>
          <p:nvPicPr>
            <p:cNvPr id="15" name="Picture 14" descr="iStock_000012550375Small.t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69016" y="719664"/>
              <a:ext cx="2202180" cy="3162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4843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X Powerpoint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" y="377116"/>
            <a:ext cx="320851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Figurative language 2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7" name="Picture 6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8" name="Picture 7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9" name="Picture 8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169570"/>
            <a:ext cx="9144000" cy="1281479"/>
          </a:xfrm>
        </p:spPr>
        <p:txBody>
          <a:bodyPr vert="horz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800" dirty="0"/>
              <a:t>What is the guard being compared to?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8917" y="1886910"/>
            <a:ext cx="68848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guard stood as still as a statue.</a:t>
            </a:r>
            <a:endParaRPr lang="en-US" sz="3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3717032"/>
            <a:ext cx="9144000" cy="1281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3800" dirty="0" smtClean="0"/>
              <a:t>What is the duck being compared to?</a:t>
            </a:r>
            <a:endParaRPr lang="en-US" sz="3800" dirty="0"/>
          </a:p>
        </p:txBody>
      </p:sp>
      <p:sp>
        <p:nvSpPr>
          <p:cNvPr id="16" name="Rectangle 15"/>
          <p:cNvSpPr/>
          <p:nvPr/>
        </p:nvSpPr>
        <p:spPr>
          <a:xfrm>
            <a:off x="814917" y="4476704"/>
            <a:ext cx="77364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duck looked like an overstuffed pillow.</a:t>
            </a:r>
            <a:endParaRPr lang="en-US" sz="3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58443" y="2371827"/>
            <a:ext cx="6516571" cy="1109209"/>
            <a:chOff x="1258443" y="2371827"/>
            <a:chExt cx="6516571" cy="1109209"/>
          </a:xfrm>
        </p:grpSpPr>
        <p:sp>
          <p:nvSpPr>
            <p:cNvPr id="14" name="Rectangle 13"/>
            <p:cNvSpPr/>
            <p:nvPr/>
          </p:nvSpPr>
          <p:spPr>
            <a:xfrm>
              <a:off x="1258443" y="2619262"/>
              <a:ext cx="651657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>
                  <a:solidFill>
                    <a:srgbClr val="00B050"/>
                  </a:solidFill>
                </a:rPr>
                <a:t>This simile helps you to form a mind picture </a:t>
              </a:r>
              <a:r>
                <a:rPr lang="en-US" sz="2500" b="1" dirty="0" smtClean="0">
                  <a:solidFill>
                    <a:srgbClr val="00B050"/>
                  </a:solidFill>
                </a:rPr>
                <a:t/>
              </a:r>
              <a:br>
                <a:rPr lang="en-US" sz="2500" b="1" dirty="0" smtClean="0">
                  <a:solidFill>
                    <a:srgbClr val="00B050"/>
                  </a:solidFill>
                </a:rPr>
              </a:br>
              <a:r>
                <a:rPr lang="en-US" sz="2500" b="1" dirty="0" smtClean="0">
                  <a:solidFill>
                    <a:srgbClr val="00B050"/>
                  </a:solidFill>
                </a:rPr>
                <a:t>of </a:t>
              </a:r>
              <a:r>
                <a:rPr lang="en-US" sz="2500" b="1" dirty="0">
                  <a:solidFill>
                    <a:srgbClr val="00B050"/>
                  </a:solidFill>
                </a:rPr>
                <a:t>how the guard stood.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977626" y="2371827"/>
              <a:ext cx="1312333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258443" y="4963701"/>
            <a:ext cx="6837807" cy="1107129"/>
            <a:chOff x="1258443" y="4963701"/>
            <a:chExt cx="6837807" cy="1107129"/>
          </a:xfrm>
        </p:grpSpPr>
        <p:sp>
          <p:nvSpPr>
            <p:cNvPr id="17" name="Rectangle 16"/>
            <p:cNvSpPr/>
            <p:nvPr/>
          </p:nvSpPr>
          <p:spPr>
            <a:xfrm>
              <a:off x="1258443" y="5209056"/>
              <a:ext cx="651657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>
                  <a:solidFill>
                    <a:srgbClr val="00B050"/>
                  </a:solidFill>
                </a:rPr>
                <a:t>This simile helps you form an amusing mind picture of the duck’s appearance.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624917" y="4963701"/>
              <a:ext cx="3471333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5423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Stock_000015158305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04418"/>
            <a:ext cx="3131607" cy="1972949"/>
          </a:xfrm>
          <a:prstGeom prst="rect">
            <a:avLst/>
          </a:prstGeom>
        </p:spPr>
      </p:pic>
      <p:pic>
        <p:nvPicPr>
          <p:cNvPr id="4" name="Picture 3" descr="REX Powerpoint 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399" y="377116"/>
            <a:ext cx="320851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Figurative language 2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7" name="Picture 6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8" name="Picture 7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9" name="Picture 8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973665"/>
            <a:ext cx="9144000" cy="1841499"/>
          </a:xfrm>
        </p:spPr>
        <p:txBody>
          <a:bodyPr vert="horz"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/>
              <a:t>A metaphor also compares one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thing to </a:t>
            </a:r>
            <a:r>
              <a:rPr lang="en-US" dirty="0"/>
              <a:t>another, but does not use </a:t>
            </a:r>
            <a:r>
              <a:rPr lang="en-US" b="1" dirty="0">
                <a:solidFill>
                  <a:srgbClr val="FF0000"/>
                </a:solidFill>
              </a:rPr>
              <a:t>like</a:t>
            </a:r>
            <a:r>
              <a:rPr lang="en-US" dirty="0"/>
              <a:t> or </a:t>
            </a:r>
            <a:r>
              <a:rPr lang="en-US" b="1" dirty="0">
                <a:solidFill>
                  <a:srgbClr val="FF0000"/>
                </a:solidFill>
              </a:rPr>
              <a:t>as</a:t>
            </a:r>
            <a:r>
              <a:rPr lang="en-US" dirty="0"/>
              <a:t> to do so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 metaphor can be more forceful than a simile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because </a:t>
            </a:r>
            <a:r>
              <a:rPr lang="en-US" dirty="0"/>
              <a:t>the comparison is more direct.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6292" y="2921960"/>
            <a:ext cx="83714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The snow was a thick blanket on the ground.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1375" y="3650190"/>
            <a:ext cx="5191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What is the snow being compared to?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88142" y="4599241"/>
            <a:ext cx="70082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Why is this figure of speech effective?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4593" y="5098138"/>
            <a:ext cx="7789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The comparison allows you to create a more vivid picture of the scene in your mind.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404817" y="3389219"/>
            <a:ext cx="2222500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33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REX Powerpoint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-24"/>
            <a:ext cx="9144000" cy="162763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52400" y="196915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Comprehension Toolkit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399" y="377116"/>
            <a:ext cx="320851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Figurative language 2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9" name="Picture 48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50" name="Picture 49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51" name="Picture 50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3645958" y="1476373"/>
            <a:ext cx="5498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stars were glittering diamonds in the night sky.</a:t>
            </a:r>
            <a:endParaRPr lang="en-US" sz="3000" dirty="0"/>
          </a:p>
        </p:txBody>
      </p:sp>
      <p:sp>
        <p:nvSpPr>
          <p:cNvPr id="54" name="Rectangle 53"/>
          <p:cNvSpPr/>
          <p:nvPr/>
        </p:nvSpPr>
        <p:spPr>
          <a:xfrm>
            <a:off x="3671891" y="2918882"/>
            <a:ext cx="453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What </a:t>
            </a:r>
            <a:r>
              <a:rPr lang="en-US" sz="3200" dirty="0" smtClean="0"/>
              <a:t>are the stars being </a:t>
            </a:r>
            <a:r>
              <a:rPr lang="en-US" sz="3200" dirty="0"/>
              <a:t>compared to?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794002" y="4021670"/>
            <a:ext cx="6286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Why is this figure of speech effective?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13837" y="5210321"/>
            <a:ext cx="7789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 comparison allows you </a:t>
            </a:r>
            <a:r>
              <a:rPr lang="en-US" sz="3200" dirty="0" smtClean="0"/>
              <a:t>to </a:t>
            </a:r>
            <a:r>
              <a:rPr lang="en-US" sz="3200" dirty="0" err="1"/>
              <a:t>emphasise</a:t>
            </a:r>
            <a:r>
              <a:rPr lang="en-US" sz="3200" dirty="0"/>
              <a:t> how bright the stars were.</a:t>
            </a:r>
          </a:p>
        </p:txBody>
      </p:sp>
      <p:pic>
        <p:nvPicPr>
          <p:cNvPr id="58" name="Picture 57" descr="7848915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415" y="1317624"/>
            <a:ext cx="2603500" cy="3847044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3762372" y="2008729"/>
            <a:ext cx="3912659" cy="434588"/>
            <a:chOff x="3495672" y="2161129"/>
            <a:chExt cx="3912659" cy="434588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958414" y="2161129"/>
              <a:ext cx="1449917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495672" y="2595717"/>
              <a:ext cx="1576917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73056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32" y="-24"/>
            <a:ext cx="9144000" cy="1627632"/>
            <a:chOff x="32" y="-24"/>
            <a:chExt cx="9144000" cy="1627632"/>
          </a:xfrm>
        </p:grpSpPr>
        <p:pic>
          <p:nvPicPr>
            <p:cNvPr id="3" name="Picture 2" descr="REX Powerpoint bann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" y="-24"/>
              <a:ext cx="9144000" cy="16276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2400" y="196915"/>
              <a:ext cx="3124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Comprehension Toolkit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377116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</a:rPr>
                <a:t>Figurative language 2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6" name="Picture 5" descr="Arrow right sm.t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2960" y="6248400"/>
            <a:ext cx="396240" cy="359664"/>
          </a:xfrm>
          <a:prstGeom prst="rect">
            <a:avLst/>
          </a:prstGeom>
        </p:spPr>
      </p:pic>
      <p:pic>
        <p:nvPicPr>
          <p:cNvPr id="7" name="Picture 6" descr="Arrow left sm.tif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712" y="6248400"/>
            <a:ext cx="396240" cy="359664"/>
          </a:xfrm>
          <a:prstGeom prst="rect">
            <a:avLst/>
          </a:prstGeom>
        </p:spPr>
      </p:pic>
      <p:pic>
        <p:nvPicPr>
          <p:cNvPr id="8" name="Picture 7" descr="House sm.t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248400"/>
            <a:ext cx="374904" cy="35966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500166" y="2536448"/>
            <a:ext cx="6143668" cy="178510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11000" b="1" i="0" u="none" strike="noStrike" kern="1200" spc="-30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 Rounded MT Bold"/>
                <a:cs typeface="Arial Rounded MT Bold"/>
              </a:rPr>
              <a:t>The End</a:t>
            </a:r>
            <a:endParaRPr kumimoji="0" lang="en-AU" sz="11000" b="1" i="0" u="none" strike="noStrike" kern="1200" spc="-300" normalizeH="0" baseline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8486</TotalTime>
  <Words>338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Eggspress</dc:title>
  <dc:creator>Lenovo User</dc:creator>
  <cp:lastModifiedBy>Mark Stafford</cp:lastModifiedBy>
  <cp:revision>233</cp:revision>
  <dcterms:created xsi:type="dcterms:W3CDTF">2011-04-07T01:44:39Z</dcterms:created>
  <dcterms:modified xsi:type="dcterms:W3CDTF">2011-08-24T06:12:36Z</dcterms:modified>
</cp:coreProperties>
</file>