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5" r:id="rId5"/>
    <p:sldId id="266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5598E5"/>
    <a:srgbClr val="FFF68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858" autoAdjust="0"/>
    <p:restoredTop sz="94668" autoAdjust="0"/>
  </p:normalViewPr>
  <p:slideViewPr>
    <p:cSldViewPr snapToGrid="0">
      <p:cViewPr>
        <p:scale>
          <a:sx n="90" d="100"/>
          <a:sy n="90" d="100"/>
        </p:scale>
        <p:origin x="1182" y="120"/>
      </p:cViewPr>
      <p:guideLst>
        <p:guide orient="horz" pos="386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87BB-3E90-DA42-ACF3-AB56FE6B27A5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A1181-56B8-D744-BC91-A29F4DF7A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758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8/22/2011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8/22/2011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8/22/2011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8/22/2011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8/22/2011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8/22/2011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8/22/2011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8/22/2011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8/22/2011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8/22/2011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8/22/2011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F286-F368-4933-8681-AC4FF9CA4214}" type="datetimeFigureOut">
              <a:rPr lang="en-US" smtClean="0"/>
              <a:pPr/>
              <a:t>8/22/2011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265358"/>
            <a:ext cx="9144000" cy="3081347"/>
          </a:xfrm>
          <a:effectLst>
            <a:outerShdw blurRad="717550" dist="1460500" dir="2700000" sx="46000" sy="46000" algn="tl" rotWithShape="0">
              <a:schemeClr val="tx1">
                <a:alpha val="48000"/>
              </a:schemeClr>
            </a:outerShdw>
          </a:effectLst>
        </p:spPr>
        <p:txBody>
          <a:bodyPr anchor="t">
            <a:normAutofit/>
          </a:bodyPr>
          <a:lstStyle/>
          <a:p>
            <a:pPr marL="0" algn="ctr">
              <a:lnSpc>
                <a:spcPct val="80000"/>
              </a:lnSpc>
              <a:buNone/>
            </a:pPr>
            <a:r>
              <a:rPr lang="en-US" sz="8000" b="1" dirty="0"/>
              <a:t>Keeping track </a:t>
            </a:r>
            <a:r>
              <a:rPr lang="en-US" sz="8000" b="1" dirty="0" smtClean="0"/>
              <a:t/>
            </a:r>
            <a:br>
              <a:rPr lang="en-US" sz="8000" b="1" dirty="0" smtClean="0"/>
            </a:br>
            <a:r>
              <a:rPr lang="en-US" sz="8000" b="1" dirty="0" smtClean="0"/>
              <a:t>of </a:t>
            </a:r>
            <a:r>
              <a:rPr lang="en-US" sz="8000" b="1" dirty="0"/>
              <a:t>pronouns</a:t>
            </a:r>
            <a:endParaRPr lang="en-AU" sz="8000" b="1" dirty="0" smtClean="0">
              <a:latin typeface="Calibri" pitchFamily="34" charset="0"/>
            </a:endParaRPr>
          </a:p>
        </p:txBody>
      </p:sp>
      <p:pic>
        <p:nvPicPr>
          <p:cNvPr id="13" name="Picture 12" descr="REX Powerpoint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196915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Comprehension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7711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Making connections 3 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7" name="Picture 16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18" name="Picture 17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19" name="Picture 18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12916332Mediu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6561" y="1674237"/>
            <a:ext cx="4553653" cy="5118070"/>
          </a:xfrm>
          <a:prstGeom prst="rect">
            <a:avLst/>
          </a:prstGeom>
        </p:spPr>
      </p:pic>
      <p:pic>
        <p:nvPicPr>
          <p:cNvPr id="31" name="Picture 30" descr="REX Powerpoint 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2400" y="196915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Comprehension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37711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Making connections 3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9" name="Picture 18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20" name="Picture 19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30" name="Picture 29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443"/>
            <a:ext cx="9144000" cy="772584"/>
          </a:xfrm>
        </p:spPr>
        <p:txBody>
          <a:bodyPr vert="horz" anchor="t" anchorCtr="0">
            <a:noAutofit/>
          </a:bodyPr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FF0000"/>
                </a:solidFill>
              </a:rPr>
              <a:t>Comprehension</a:t>
            </a:r>
            <a:r>
              <a:rPr lang="en-US" sz="3800" dirty="0"/>
              <a:t> means </a:t>
            </a:r>
            <a:r>
              <a:rPr lang="en-US" sz="3800" b="1" dirty="0">
                <a:solidFill>
                  <a:srgbClr val="FF0000"/>
                </a:solidFill>
              </a:rPr>
              <a:t>understanding</a:t>
            </a:r>
            <a:r>
              <a:rPr lang="en-US" sz="3800" dirty="0"/>
              <a:t>.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7187" y="4110329"/>
            <a:ext cx="51782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answers to some questions are easy to find, while the answers to others are more difficult to work out</a:t>
            </a:r>
            <a:r>
              <a:rPr lang="en-US" sz="3200" dirty="0" smtClean="0"/>
              <a:t>.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570300" y="191242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/>
              <a:t>The best way to understand a text is to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ask </a:t>
            </a:r>
            <a:r>
              <a:rPr lang="en-US" sz="3200" dirty="0"/>
              <a:t>yourself questions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as </a:t>
            </a:r>
            <a:r>
              <a:rPr lang="en-US" sz="3200" dirty="0"/>
              <a:t>you read it. 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X Powerpoint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pic>
        <p:nvPicPr>
          <p:cNvPr id="1026" name="Picture 2" descr="\\Dionysus\publishing\Mark\rex\comprehension\demos\making connections 3\slide 3\dreamstime_s_4710873.jpg"/>
          <p:cNvPicPr>
            <a:picLocks noChangeAspect="1" noChangeArrowheads="1"/>
          </p:cNvPicPr>
          <p:nvPr/>
        </p:nvPicPr>
        <p:blipFill>
          <a:blip r:embed="rId3" cstate="print"/>
          <a:srcRect t="5669"/>
          <a:stretch>
            <a:fillRect/>
          </a:stretch>
        </p:blipFill>
        <p:spPr bwMode="auto">
          <a:xfrm>
            <a:off x="-384113" y="1377538"/>
            <a:ext cx="4056122" cy="57535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" y="196915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Comprehension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7711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Making connections 3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6" name="Picture 15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17" name="Picture 16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18" name="Picture 17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164" y="1094869"/>
            <a:ext cx="6264776" cy="5113049"/>
          </a:xfrm>
        </p:spPr>
        <p:txBody>
          <a:bodyPr vert="horz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600" dirty="0"/>
              <a:t>If there are two or more characters </a:t>
            </a:r>
            <a:r>
              <a:rPr lang="en-US" sz="3600" dirty="0" smtClean="0"/>
              <a:t>in </a:t>
            </a:r>
            <a:r>
              <a:rPr lang="en-US" sz="3600" dirty="0"/>
              <a:t>a text and the writer uses pronouns to refer to them, it can be difficult to work out which pronoun refers to which character.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600" dirty="0"/>
              <a:t>To properly understand a text, keep track of pronouns by connecting them to the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nouns </a:t>
            </a:r>
            <a:r>
              <a:rPr lang="en-US" sz="3600" dirty="0"/>
              <a:t>they refer to.</a:t>
            </a:r>
            <a:endParaRPr lang="en-A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REX Powerpoint banner.jpg"/>
          <p:cNvPicPr>
            <a:picLocks noChangeAspect="1"/>
          </p:cNvPicPr>
          <p:nvPr/>
        </p:nvPicPr>
        <p:blipFill rotWithShape="1">
          <a:blip r:embed="rId2" cstate="print"/>
          <a:srcRect b="11206"/>
          <a:stretch/>
        </p:blipFill>
        <p:spPr>
          <a:xfrm>
            <a:off x="32" y="-24"/>
            <a:ext cx="9144000" cy="144525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52400" y="196915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Comprehension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400" y="37711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Making connections 3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8" name="Picture 37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39" name="Picture 38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40" name="Picture 39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41" name="Content Placeholder 2"/>
          <p:cNvSpPr txBox="1">
            <a:spLocks/>
          </p:cNvSpPr>
          <p:nvPr/>
        </p:nvSpPr>
        <p:spPr>
          <a:xfrm>
            <a:off x="361262" y="1280528"/>
            <a:ext cx="8407782" cy="777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3600" dirty="0" smtClean="0"/>
              <a:t>Which nouns and pronouns go together?</a:t>
            </a:r>
            <a:endParaRPr lang="en-AU" sz="3600" dirty="0"/>
          </a:p>
        </p:txBody>
      </p:sp>
      <p:sp>
        <p:nvSpPr>
          <p:cNvPr id="5" name="Rectangle 4"/>
          <p:cNvSpPr/>
          <p:nvPr/>
        </p:nvSpPr>
        <p:spPr>
          <a:xfrm>
            <a:off x="2373595" y="1953490"/>
            <a:ext cx="65268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Ella, Oliver and Noah picked up their buckets and took them to the water. Ella found a beautiful shell, which she placed in her bucket. Oliver and Noah each found a black stone. Oliver’s was smaller than Noah’s, but he didn’t mind. He thought his brother’s stone had a more interesting shape.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85123" y="3413221"/>
            <a:ext cx="6146159" cy="483473"/>
            <a:chOff x="1532667" y="3470745"/>
            <a:chExt cx="6146159" cy="48347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532667" y="3470745"/>
              <a:ext cx="514538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164288" y="3470745"/>
              <a:ext cx="514538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112246" y="3954218"/>
              <a:ext cx="514538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447299" y="3903369"/>
            <a:ext cx="4538719" cy="1470908"/>
            <a:chOff x="1504368" y="3963367"/>
            <a:chExt cx="4538719" cy="147090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101590" y="3963367"/>
              <a:ext cx="908653" cy="0"/>
            </a:xfrm>
            <a:prstGeom prst="line">
              <a:avLst/>
            </a:prstGeom>
            <a:ln w="38100" cmpd="sng">
              <a:solidFill>
                <a:srgbClr val="5598E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504368" y="4467007"/>
              <a:ext cx="750841" cy="0"/>
            </a:xfrm>
            <a:prstGeom prst="line">
              <a:avLst/>
            </a:prstGeom>
            <a:ln w="38100" cmpd="sng">
              <a:solidFill>
                <a:srgbClr val="5598E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686359" y="4935634"/>
              <a:ext cx="356728" cy="0"/>
            </a:xfrm>
            <a:prstGeom prst="line">
              <a:avLst/>
            </a:prstGeom>
            <a:ln w="38100" cmpd="sng">
              <a:solidFill>
                <a:srgbClr val="5598E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525911" y="5434275"/>
              <a:ext cx="433361" cy="0"/>
            </a:xfrm>
            <a:prstGeom prst="line">
              <a:avLst/>
            </a:prstGeom>
            <a:ln w="38100" cmpd="sng">
              <a:solidFill>
                <a:srgbClr val="5598E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562096" y="5434275"/>
              <a:ext cx="433361" cy="0"/>
            </a:xfrm>
            <a:prstGeom prst="line">
              <a:avLst/>
            </a:prstGeom>
            <a:ln w="38100" cmpd="sng">
              <a:solidFill>
                <a:srgbClr val="5598E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445877" y="3902932"/>
            <a:ext cx="6223230" cy="497851"/>
            <a:chOff x="1493421" y="3924830"/>
            <a:chExt cx="6223230" cy="497851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6840841" y="3924830"/>
              <a:ext cx="875810" cy="0"/>
            </a:xfrm>
            <a:prstGeom prst="line">
              <a:avLst/>
            </a:prstGeom>
            <a:ln w="38100" cmpd="sng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493421" y="4422681"/>
              <a:ext cx="761789" cy="0"/>
            </a:xfrm>
            <a:prstGeom prst="line">
              <a:avLst/>
            </a:prstGeom>
            <a:ln w="38100" cmpd="sng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2502038" y="2435061"/>
            <a:ext cx="5970011" cy="0"/>
            <a:chOff x="1540057" y="2504584"/>
            <a:chExt cx="5970011" cy="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540057" y="2504584"/>
              <a:ext cx="514538" cy="0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267744" y="2504584"/>
              <a:ext cx="950856" cy="0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067944" y="2504584"/>
              <a:ext cx="847538" cy="0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732240" y="2504584"/>
              <a:ext cx="777828" cy="0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2464814" y="2925546"/>
            <a:ext cx="3775343" cy="0"/>
            <a:chOff x="1512358" y="2985544"/>
            <a:chExt cx="3775343" cy="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1512358" y="2985544"/>
              <a:ext cx="1257390" cy="0"/>
            </a:xfrm>
            <a:prstGeom prst="line">
              <a:avLst/>
            </a:prstGeom>
            <a:ln w="38100" cmpd="sng"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438932" y="2985544"/>
              <a:ext cx="848769" cy="0"/>
            </a:xfrm>
            <a:prstGeom prst="line">
              <a:avLst/>
            </a:prstGeom>
            <a:ln w="38100" cmpd="sng"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64" descr="87970460.t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06" y="2310178"/>
            <a:ext cx="2191323" cy="43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112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 descr="1203438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00280" y="1626784"/>
            <a:ext cx="6490662" cy="5295014"/>
          </a:xfrm>
          <a:prstGeom prst="rect">
            <a:avLst/>
          </a:prstGeom>
        </p:spPr>
      </p:pic>
      <p:pic>
        <p:nvPicPr>
          <p:cNvPr id="38" name="Picture 37" descr="REX Powerpoint banner.jpg"/>
          <p:cNvPicPr>
            <a:picLocks noChangeAspect="1"/>
          </p:cNvPicPr>
          <p:nvPr/>
        </p:nvPicPr>
        <p:blipFill rotWithShape="1">
          <a:blip r:embed="rId3" cstate="print"/>
          <a:srcRect b="11206"/>
          <a:stretch/>
        </p:blipFill>
        <p:spPr>
          <a:xfrm>
            <a:off x="32" y="-24"/>
            <a:ext cx="9144000" cy="144525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52400" y="196915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Comprehension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2400" y="37711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Making connections 3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1" name="Picture 40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42" name="Picture 41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43" name="Picture 42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44" name="Content Placeholder 2"/>
          <p:cNvSpPr txBox="1">
            <a:spLocks/>
          </p:cNvSpPr>
          <p:nvPr/>
        </p:nvSpPr>
        <p:spPr>
          <a:xfrm>
            <a:off x="361262" y="1280528"/>
            <a:ext cx="8407782" cy="777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3600" dirty="0" smtClean="0"/>
              <a:t>Which nouns and pronouns go together?</a:t>
            </a:r>
            <a:endParaRPr lang="en-AU" sz="3600" dirty="0"/>
          </a:p>
        </p:txBody>
      </p:sp>
      <p:sp>
        <p:nvSpPr>
          <p:cNvPr id="45" name="Rectangle 44"/>
          <p:cNvSpPr/>
          <p:nvPr/>
        </p:nvSpPr>
        <p:spPr>
          <a:xfrm>
            <a:off x="3306880" y="1964440"/>
            <a:ext cx="58371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It is Chloe’s birthday and Chloe has invited some of her friends to celebrate it with her. Her friends are having a great time. All of them are wearing hats.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3433585" y="3427898"/>
            <a:ext cx="5273457" cy="974751"/>
            <a:chOff x="2532199" y="3448847"/>
            <a:chExt cx="5273457" cy="974751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710907" y="3448847"/>
              <a:ext cx="109474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532199" y="4423598"/>
              <a:ext cx="805567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4994864" y="2464657"/>
            <a:ext cx="1740660" cy="952538"/>
            <a:chOff x="4061579" y="2496239"/>
            <a:chExt cx="1740660" cy="95253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4061579" y="3448777"/>
              <a:ext cx="306522" cy="0"/>
            </a:xfrm>
            <a:prstGeom prst="line">
              <a:avLst/>
            </a:prstGeom>
            <a:ln w="38100" cmpd="sng">
              <a:solidFill>
                <a:srgbClr val="5598E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416447" y="2496239"/>
              <a:ext cx="1385792" cy="0"/>
            </a:xfrm>
            <a:prstGeom prst="line">
              <a:avLst/>
            </a:prstGeom>
            <a:ln w="38100" cmpd="sng">
              <a:solidFill>
                <a:srgbClr val="5598E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205481" y="2461737"/>
            <a:ext cx="2270715" cy="963579"/>
            <a:chOff x="5272196" y="2482686"/>
            <a:chExt cx="2270715" cy="963579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5775786" y="2964429"/>
              <a:ext cx="519096" cy="0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600882" y="2482686"/>
              <a:ext cx="942029" cy="0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272196" y="3446265"/>
              <a:ext cx="519096" cy="0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980261" y="3446265"/>
              <a:ext cx="567360" cy="0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29077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32" y="-24"/>
            <a:ext cx="9144000" cy="1627632"/>
            <a:chOff x="32" y="-24"/>
            <a:chExt cx="9144000" cy="1627632"/>
          </a:xfrm>
        </p:grpSpPr>
        <p:pic>
          <p:nvPicPr>
            <p:cNvPr id="3" name="Picture 2" descr="REX Powerpoint bann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" y="-24"/>
              <a:ext cx="9144000" cy="162763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52400" y="196915"/>
              <a:ext cx="3124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Comprehension Toolkit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" y="377116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</a:rPr>
                <a:t>Making connections 3</a:t>
              </a:r>
              <a:endParaRPr lang="en-US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endParaRPr>
            </a:p>
          </p:txBody>
        </p:sp>
      </p:grpSp>
      <p:pic>
        <p:nvPicPr>
          <p:cNvPr id="6" name="Picture 5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7" name="Picture 6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8" name="Picture 7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500166" y="2536448"/>
            <a:ext cx="6143668" cy="178510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11000" b="1" i="0" u="none" strike="noStrike" kern="1200" spc="-3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 Rounded MT Bold"/>
                <a:cs typeface="Arial Rounded MT Bold"/>
              </a:rPr>
              <a:t>The End</a:t>
            </a:r>
            <a:endParaRPr kumimoji="0" lang="en-AU" sz="11000" b="1" i="0" u="none" strike="noStrike" kern="1200" spc="-3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4042</TotalTime>
  <Words>225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Eggspress</dc:title>
  <dc:creator>Lenovo User</dc:creator>
  <cp:lastModifiedBy>Mark Stafford</cp:lastModifiedBy>
  <cp:revision>213</cp:revision>
  <dcterms:created xsi:type="dcterms:W3CDTF">2011-04-07T01:44:39Z</dcterms:created>
  <dcterms:modified xsi:type="dcterms:W3CDTF">2011-08-22T00:55:16Z</dcterms:modified>
</cp:coreProperties>
</file>