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5" r:id="rId5"/>
    <p:sldId id="267" r:id="rId6"/>
    <p:sldId id="268" r:id="rId7"/>
    <p:sldId id="269" r:id="rId8"/>
    <p:sldId id="270"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88"/>
    <a:srgbClr val="00B050"/>
    <a:srgbClr val="5598E5"/>
    <a:srgbClr val="FFF6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858" autoAdjust="0"/>
    <p:restoredTop sz="94668" autoAdjust="0"/>
  </p:normalViewPr>
  <p:slideViewPr>
    <p:cSldViewPr snapToGrid="0">
      <p:cViewPr>
        <p:scale>
          <a:sx n="90" d="100"/>
          <a:sy n="90" d="100"/>
        </p:scale>
        <p:origin x="-756" y="-66"/>
      </p:cViewPr>
      <p:guideLst>
        <p:guide orient="horz" pos="158"/>
        <p:guide pos="35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287BB-3E90-DA42-ACF3-AB56FE6B27A5}" type="datetimeFigureOut">
              <a:rPr lang="en-US" smtClean="0"/>
              <a:pPr/>
              <a:t>8/25/2011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A1181-56B8-D744-BC91-A29F4DF7A816}" type="slidenum">
              <a:rPr lang="en-US" smtClean="0"/>
              <a:pPr/>
              <a:t>‹#›</a:t>
            </a:fld>
            <a:endParaRPr lang="en-US"/>
          </a:p>
        </p:txBody>
      </p:sp>
    </p:spTree>
    <p:extLst>
      <p:ext uri="{BB962C8B-B14F-4D97-AF65-F5344CB8AC3E}">
        <p14:creationId xmlns:p14="http://schemas.microsoft.com/office/powerpoint/2010/main" xmlns="" val="3117581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3F286-F368-4933-8681-AC4FF9CA4214}" type="datetimeFigureOut">
              <a:rPr lang="en-US" smtClean="0"/>
              <a:pPr/>
              <a:t>8/25/2011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353F286-F368-4933-8681-AC4FF9CA4214}" type="datetimeFigureOut">
              <a:rPr lang="en-US" smtClean="0"/>
              <a:pPr/>
              <a:t>8/25/2011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53F286-F368-4933-8681-AC4FF9CA4214}" type="datetimeFigureOut">
              <a:rPr lang="en-US" smtClean="0"/>
              <a:pPr/>
              <a:t>8/25/2011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353F286-F368-4933-8681-AC4FF9CA4214}" type="datetimeFigureOut">
              <a:rPr lang="en-US" smtClean="0"/>
              <a:pPr/>
              <a:t>8/25/2011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3F286-F368-4933-8681-AC4FF9CA4214}" type="datetimeFigureOut">
              <a:rPr lang="en-US" smtClean="0"/>
              <a:pPr/>
              <a:t>8/25/2011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3F286-F368-4933-8681-AC4FF9CA4214}" type="datetimeFigureOut">
              <a:rPr lang="en-US" smtClean="0"/>
              <a:pPr/>
              <a:t>8/25/2011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3F286-F368-4933-8681-AC4FF9CA4214}" type="datetimeFigureOut">
              <a:rPr lang="en-US" smtClean="0"/>
              <a:pPr/>
              <a:t>8/25/2011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87A205-7AD6-496D-86C4-A673467515E9}"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3F286-F368-4933-8681-AC4FF9CA4214}" type="datetimeFigureOut">
              <a:rPr lang="en-US" smtClean="0"/>
              <a:pPr/>
              <a:t>8/25/2011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7A205-7AD6-496D-86C4-A673467515E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243461"/>
            <a:ext cx="9144000" cy="3081347"/>
          </a:xfrm>
          <a:effectLst>
            <a:outerShdw blurRad="717550" dist="1460500" dir="2700000" sx="46000" sy="46000" algn="tl" rotWithShape="0">
              <a:schemeClr val="tx1">
                <a:alpha val="48000"/>
              </a:schemeClr>
            </a:outerShdw>
          </a:effectLst>
        </p:spPr>
        <p:txBody>
          <a:bodyPr anchor="t">
            <a:normAutofit/>
          </a:bodyPr>
          <a:lstStyle/>
          <a:p>
            <a:pPr marL="0" algn="ctr">
              <a:lnSpc>
                <a:spcPct val="90000"/>
              </a:lnSpc>
              <a:buNone/>
            </a:pPr>
            <a:r>
              <a:rPr lang="en-US" sz="8000" b="1" dirty="0"/>
              <a:t>Identifying the </a:t>
            </a:r>
            <a:r>
              <a:rPr lang="en-US" sz="8000" b="1" dirty="0" smtClean="0"/>
              <a:t/>
            </a:r>
            <a:br>
              <a:rPr lang="en-US" sz="8000" b="1" dirty="0" smtClean="0"/>
            </a:br>
            <a:r>
              <a:rPr lang="en-US" sz="8000" b="1" dirty="0" smtClean="0"/>
              <a:t>target </a:t>
            </a:r>
            <a:r>
              <a:rPr lang="en-US" sz="8000" b="1" dirty="0" smtClean="0"/>
              <a:t>audience </a:t>
            </a:r>
            <a:endParaRPr lang="en-AU" sz="8000" b="1" dirty="0" smtClean="0">
              <a:latin typeface="Calibri" pitchFamily="34" charset="0"/>
            </a:endParaRPr>
          </a:p>
        </p:txBody>
      </p:sp>
      <p:pic>
        <p:nvPicPr>
          <p:cNvPr id="13" name="Picture 12"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14" name="TextBox 13"/>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15" name="TextBox 14"/>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pic>
        <p:nvPicPr>
          <p:cNvPr id="17" name="Picture 16"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18" name="Picture 17"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19" name="Picture 18"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12916332Medium.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28957" y="1674237"/>
            <a:ext cx="4553653" cy="5118070"/>
          </a:xfrm>
          <a:prstGeom prst="rect">
            <a:avLst/>
          </a:prstGeom>
        </p:spPr>
      </p:pic>
      <p:pic>
        <p:nvPicPr>
          <p:cNvPr id="31" name="Picture 30" descr="REX Powerpoint banner.jpg"/>
          <p:cNvPicPr>
            <a:picLocks noChangeAspect="1"/>
          </p:cNvPicPr>
          <p:nvPr/>
        </p:nvPicPr>
        <p:blipFill>
          <a:blip r:embed="rId3" cstate="print"/>
          <a:stretch>
            <a:fillRect/>
          </a:stretch>
        </p:blipFill>
        <p:spPr>
          <a:xfrm>
            <a:off x="32" y="-24"/>
            <a:ext cx="9144000" cy="1627632"/>
          </a:xfrm>
          <a:prstGeom prst="rect">
            <a:avLst/>
          </a:prstGeom>
        </p:spPr>
      </p:pic>
      <p:sp>
        <p:nvSpPr>
          <p:cNvPr id="32" name="TextBox 31"/>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33" name="TextBox 32"/>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pic>
        <p:nvPicPr>
          <p:cNvPr id="19" name="Picture 18" descr="Arrow right sm.tif">
            <a:hlinkClick r:id="" action="ppaction://hlinkshowjump?jump=nextslide"/>
          </p:cNvPr>
          <p:cNvPicPr>
            <a:picLocks noChangeAspect="1"/>
          </p:cNvPicPr>
          <p:nvPr/>
        </p:nvPicPr>
        <p:blipFill>
          <a:blip r:embed="rId4" cstate="print"/>
          <a:stretch>
            <a:fillRect/>
          </a:stretch>
        </p:blipFill>
        <p:spPr>
          <a:xfrm>
            <a:off x="8442960" y="6248400"/>
            <a:ext cx="396240" cy="359664"/>
          </a:xfrm>
          <a:prstGeom prst="rect">
            <a:avLst/>
          </a:prstGeom>
        </p:spPr>
      </p:pic>
      <p:pic>
        <p:nvPicPr>
          <p:cNvPr id="20" name="Picture 19" descr="Arrow left sm.tif">
            <a:hlinkClick r:id="" action="ppaction://hlinkshowjump?jump=previousslide"/>
          </p:cNvPr>
          <p:cNvPicPr>
            <a:picLocks noChangeAspect="1"/>
          </p:cNvPicPr>
          <p:nvPr/>
        </p:nvPicPr>
        <p:blipFill>
          <a:blip r:embed="rId5" cstate="print"/>
          <a:stretch>
            <a:fillRect/>
          </a:stretch>
        </p:blipFill>
        <p:spPr>
          <a:xfrm>
            <a:off x="7982712" y="6248400"/>
            <a:ext cx="396240" cy="359664"/>
          </a:xfrm>
          <a:prstGeom prst="rect">
            <a:avLst/>
          </a:prstGeom>
        </p:spPr>
      </p:pic>
      <p:pic>
        <p:nvPicPr>
          <p:cNvPr id="30" name="Picture 29" descr="House sm.tif">
            <a:hlinkClick r:id="" action="ppaction://hlinkshowjump?jump=firstslide"/>
          </p:cNvPr>
          <p:cNvPicPr>
            <a:picLocks noChangeAspect="1"/>
          </p:cNvPicPr>
          <p:nvPr/>
        </p:nvPicPr>
        <p:blipFill>
          <a:blip r:embed="rId6" cstate="print"/>
          <a:stretch>
            <a:fillRect/>
          </a:stretch>
        </p:blipFill>
        <p:spPr>
          <a:xfrm>
            <a:off x="7543800" y="6248400"/>
            <a:ext cx="374904" cy="359664"/>
          </a:xfrm>
          <a:prstGeom prst="rect">
            <a:avLst/>
          </a:prstGeom>
        </p:spPr>
      </p:pic>
      <p:sp>
        <p:nvSpPr>
          <p:cNvPr id="5" name="Content Placeholder 4"/>
          <p:cNvSpPr>
            <a:spLocks noGrp="1"/>
          </p:cNvSpPr>
          <p:nvPr>
            <p:ph idx="1"/>
          </p:nvPr>
        </p:nvSpPr>
        <p:spPr>
          <a:xfrm>
            <a:off x="0" y="1143443"/>
            <a:ext cx="9144000" cy="772584"/>
          </a:xfrm>
        </p:spPr>
        <p:txBody>
          <a:bodyPr vert="horz" anchor="t" anchorCtr="0">
            <a:noAutofit/>
          </a:bodyPr>
          <a:lstStyle/>
          <a:p>
            <a:pPr marL="0" indent="0" algn="ctr">
              <a:buNone/>
            </a:pPr>
            <a:r>
              <a:rPr lang="en-US" sz="3800" b="1" dirty="0">
                <a:solidFill>
                  <a:srgbClr val="FF0000"/>
                </a:solidFill>
              </a:rPr>
              <a:t>Comprehension</a:t>
            </a:r>
            <a:r>
              <a:rPr lang="en-US" sz="3800" dirty="0"/>
              <a:t> means </a:t>
            </a:r>
            <a:r>
              <a:rPr lang="en-US" sz="3800" b="1" dirty="0">
                <a:solidFill>
                  <a:srgbClr val="FF0000"/>
                </a:solidFill>
              </a:rPr>
              <a:t>understanding</a:t>
            </a:r>
            <a:r>
              <a:rPr lang="en-US" sz="3800" dirty="0"/>
              <a:t>.  </a:t>
            </a:r>
          </a:p>
        </p:txBody>
      </p:sp>
      <p:sp>
        <p:nvSpPr>
          <p:cNvPr id="23" name="TextBox 22"/>
          <p:cNvSpPr txBox="1"/>
          <p:nvPr/>
        </p:nvSpPr>
        <p:spPr>
          <a:xfrm>
            <a:off x="267187" y="4110329"/>
            <a:ext cx="5178226" cy="2062103"/>
          </a:xfrm>
          <a:prstGeom prst="rect">
            <a:avLst/>
          </a:prstGeom>
          <a:noFill/>
        </p:spPr>
        <p:txBody>
          <a:bodyPr wrap="square" rtlCol="0">
            <a:spAutoFit/>
          </a:bodyPr>
          <a:lstStyle/>
          <a:p>
            <a:pPr algn="ctr"/>
            <a:r>
              <a:rPr lang="en-US" sz="3200" dirty="0"/>
              <a:t>The answers to some questions are easy to find, while the answers to others are more difficult to work out</a:t>
            </a:r>
            <a:r>
              <a:rPr lang="en-US" sz="3200" dirty="0" smtClean="0"/>
              <a:t>.</a:t>
            </a:r>
            <a:endParaRPr lang="en-US" sz="3200" b="1" dirty="0"/>
          </a:p>
        </p:txBody>
      </p:sp>
      <p:sp>
        <p:nvSpPr>
          <p:cNvPr id="4" name="Rectangle 3"/>
          <p:cNvSpPr/>
          <p:nvPr/>
        </p:nvSpPr>
        <p:spPr>
          <a:xfrm>
            <a:off x="570300" y="1912426"/>
            <a:ext cx="4572000" cy="2062103"/>
          </a:xfrm>
          <a:prstGeom prst="rect">
            <a:avLst/>
          </a:prstGeom>
        </p:spPr>
        <p:txBody>
          <a:bodyPr>
            <a:spAutoFit/>
          </a:bodyPr>
          <a:lstStyle/>
          <a:p>
            <a:pPr algn="ctr"/>
            <a:r>
              <a:rPr lang="en-US" sz="3200" dirty="0"/>
              <a:t>The best way to understand a text is to </a:t>
            </a:r>
            <a:r>
              <a:rPr lang="en-US" sz="3200" dirty="0" smtClean="0"/>
              <a:t/>
            </a:r>
            <a:br>
              <a:rPr lang="en-US" sz="3200" dirty="0" smtClean="0"/>
            </a:br>
            <a:r>
              <a:rPr lang="en-US" sz="3200" dirty="0" smtClean="0"/>
              <a:t>ask </a:t>
            </a:r>
            <a:r>
              <a:rPr lang="en-US" sz="3200" dirty="0"/>
              <a:t>yourself questions </a:t>
            </a:r>
            <a:r>
              <a:rPr lang="en-US" sz="3200" dirty="0" smtClean="0"/>
              <a:t/>
            </a:r>
            <a:br>
              <a:rPr lang="en-US" sz="3200" dirty="0" smtClean="0"/>
            </a:br>
            <a:r>
              <a:rPr lang="en-US" sz="3200" dirty="0" smtClean="0"/>
              <a:t>as </a:t>
            </a:r>
            <a:r>
              <a:rPr lang="en-US" sz="3200" dirty="0"/>
              <a:t>you read it. </a:t>
            </a:r>
            <a:endParaRPr lang="en-A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1+#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11" name="TextBox 10"/>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12" name="TextBox 11"/>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pic>
        <p:nvPicPr>
          <p:cNvPr id="16" name="Picture 15"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17" name="Picture 16"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18" name="Picture 17"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3" name="Content Placeholder 2"/>
          <p:cNvSpPr>
            <a:spLocks noGrp="1"/>
          </p:cNvSpPr>
          <p:nvPr>
            <p:ph idx="1"/>
          </p:nvPr>
        </p:nvSpPr>
        <p:spPr>
          <a:xfrm>
            <a:off x="0" y="1105348"/>
            <a:ext cx="9144000" cy="1161035"/>
          </a:xfrm>
        </p:spPr>
        <p:txBody>
          <a:bodyPr vert="horz">
            <a:noAutofit/>
          </a:bodyPr>
          <a:lstStyle/>
          <a:p>
            <a:pPr marL="0" indent="0" algn="ctr">
              <a:lnSpc>
                <a:spcPct val="90000"/>
              </a:lnSpc>
              <a:buNone/>
            </a:pPr>
            <a:r>
              <a:rPr lang="en-US" sz="4000" dirty="0"/>
              <a:t>Texts may be written for a general audience or for a specific audience.</a:t>
            </a:r>
            <a:endParaRPr lang="en-AU" sz="4000" dirty="0"/>
          </a:p>
        </p:txBody>
      </p:sp>
      <p:sp>
        <p:nvSpPr>
          <p:cNvPr id="5" name="Rectangle 4"/>
          <p:cNvSpPr/>
          <p:nvPr/>
        </p:nvSpPr>
        <p:spPr>
          <a:xfrm>
            <a:off x="4587052" y="2667876"/>
            <a:ext cx="4830638" cy="2708434"/>
          </a:xfrm>
          <a:prstGeom prst="rect">
            <a:avLst/>
          </a:prstGeom>
        </p:spPr>
        <p:txBody>
          <a:bodyPr wrap="square">
            <a:spAutoFit/>
          </a:bodyPr>
          <a:lstStyle/>
          <a:p>
            <a:r>
              <a:rPr lang="en-US" sz="3400" dirty="0"/>
              <a:t>Fiction texts, such as novels, plays, movie scripts and poems, are usually written for a general audience.</a:t>
            </a:r>
          </a:p>
        </p:txBody>
      </p:sp>
      <p:pic>
        <p:nvPicPr>
          <p:cNvPr id="30" name="Picture 29" descr="dreamstime_s_19990.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2352395"/>
            <a:ext cx="4211687" cy="4516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28" name="TextBox 27"/>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29" name="TextBox 28"/>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pic>
        <p:nvPicPr>
          <p:cNvPr id="30" name="Picture 29"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31" name="Picture 30"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32" name="Picture 31"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33" name="Content Placeholder 2"/>
          <p:cNvSpPr>
            <a:spLocks noGrp="1"/>
          </p:cNvSpPr>
          <p:nvPr>
            <p:ph idx="1"/>
          </p:nvPr>
        </p:nvSpPr>
        <p:spPr>
          <a:xfrm>
            <a:off x="0" y="1083450"/>
            <a:ext cx="9144000" cy="1073446"/>
          </a:xfrm>
        </p:spPr>
        <p:txBody>
          <a:bodyPr vert="horz">
            <a:noAutofit/>
          </a:bodyPr>
          <a:lstStyle/>
          <a:p>
            <a:pPr marL="0" indent="0" algn="ctr">
              <a:lnSpc>
                <a:spcPct val="90000"/>
              </a:lnSpc>
              <a:buNone/>
            </a:pPr>
            <a:r>
              <a:rPr lang="en-US" sz="4000" dirty="0"/>
              <a:t>Nonfiction texts may be written for a </a:t>
            </a:r>
            <a:r>
              <a:rPr lang="en-US" sz="4000" dirty="0" smtClean="0"/>
              <a:t/>
            </a:r>
            <a:br>
              <a:rPr lang="en-US" sz="4000" dirty="0" smtClean="0"/>
            </a:br>
            <a:r>
              <a:rPr lang="en-US" sz="4000" dirty="0" smtClean="0"/>
              <a:t>general </a:t>
            </a:r>
            <a:r>
              <a:rPr lang="en-US" sz="4000" dirty="0"/>
              <a:t>audience or a specific </a:t>
            </a:r>
            <a:r>
              <a:rPr lang="en-US" sz="4000" dirty="0" smtClean="0"/>
              <a:t>audience.</a:t>
            </a:r>
            <a:endParaRPr lang="en-US" sz="4000" dirty="0"/>
          </a:p>
        </p:txBody>
      </p:sp>
      <p:sp>
        <p:nvSpPr>
          <p:cNvPr id="53" name="Rectangle 52"/>
          <p:cNvSpPr/>
          <p:nvPr/>
        </p:nvSpPr>
        <p:spPr>
          <a:xfrm>
            <a:off x="4751266" y="2660536"/>
            <a:ext cx="3886403" cy="3231654"/>
          </a:xfrm>
          <a:prstGeom prst="rect">
            <a:avLst/>
          </a:prstGeom>
        </p:spPr>
        <p:txBody>
          <a:bodyPr wrap="square">
            <a:spAutoFit/>
          </a:bodyPr>
          <a:lstStyle/>
          <a:p>
            <a:r>
              <a:rPr lang="en-US" sz="3400" dirty="0"/>
              <a:t>For example, a biography is usually written for a general audience, while a letter is for a specific audience.</a:t>
            </a:r>
          </a:p>
        </p:txBody>
      </p:sp>
      <p:pic>
        <p:nvPicPr>
          <p:cNvPr id="60" name="Picture 59" descr="iStock_000006191838Small.jpg"/>
          <p:cNvPicPr>
            <a:picLocks noChangeAspect="1"/>
          </p:cNvPicPr>
          <p:nvPr/>
        </p:nvPicPr>
        <p:blipFill rotWithShape="1">
          <a:blip r:embed="rId6" cstate="print">
            <a:extLst>
              <a:ext uri="{28A0092B-C50C-407E-A947-70E740481C1C}">
                <a14:useLocalDpi xmlns:a14="http://schemas.microsoft.com/office/drawing/2010/main" xmlns="" val="0"/>
              </a:ext>
            </a:extLst>
          </a:blip>
          <a:srcRect t="31849"/>
          <a:stretch/>
        </p:blipFill>
        <p:spPr>
          <a:xfrm>
            <a:off x="-65689" y="2353973"/>
            <a:ext cx="4411891" cy="4523410"/>
          </a:xfrm>
          <a:prstGeom prst="rect">
            <a:avLst/>
          </a:prstGeom>
        </p:spPr>
      </p:pic>
    </p:spTree>
    <p:extLst>
      <p:ext uri="{BB962C8B-B14F-4D97-AF65-F5344CB8AC3E}">
        <p14:creationId xmlns:p14="http://schemas.microsoft.com/office/powerpoint/2010/main" xmlns="" val="33211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fade">
                                      <p:cBhvr>
                                        <p:cTn id="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810111" y="3972483"/>
            <a:ext cx="7466278" cy="2211644"/>
          </a:xfrm>
          <a:prstGeom prst="roundRect">
            <a:avLst/>
          </a:prstGeom>
          <a:solidFill>
            <a:srgbClr val="FFF8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53" name="TextBox 52"/>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54" name="TextBox 53"/>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pic>
        <p:nvPicPr>
          <p:cNvPr id="55" name="Picture 54"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56" name="Picture 55"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57" name="Picture 56"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58" name="Content Placeholder 2"/>
          <p:cNvSpPr>
            <a:spLocks noGrp="1"/>
          </p:cNvSpPr>
          <p:nvPr>
            <p:ph idx="1"/>
          </p:nvPr>
        </p:nvSpPr>
        <p:spPr>
          <a:xfrm>
            <a:off x="-21896" y="984915"/>
            <a:ext cx="9144000" cy="1099066"/>
          </a:xfrm>
        </p:spPr>
        <p:txBody>
          <a:bodyPr vert="horz">
            <a:noAutofit/>
          </a:bodyPr>
          <a:lstStyle/>
          <a:p>
            <a:pPr marL="0" indent="0" algn="ctr">
              <a:lnSpc>
                <a:spcPct val="90000"/>
              </a:lnSpc>
              <a:buNone/>
            </a:pPr>
            <a:r>
              <a:rPr lang="en-US" sz="4000" dirty="0"/>
              <a:t>What age group is the target </a:t>
            </a:r>
            <a:r>
              <a:rPr lang="en-US" sz="4000" dirty="0" smtClean="0"/>
              <a:t/>
            </a:r>
            <a:br>
              <a:rPr lang="en-US" sz="4000" dirty="0" smtClean="0"/>
            </a:br>
            <a:r>
              <a:rPr lang="en-US" sz="4000" dirty="0" smtClean="0"/>
              <a:t>audience </a:t>
            </a:r>
            <a:r>
              <a:rPr lang="en-US" sz="4000" dirty="0"/>
              <a:t>of </a:t>
            </a:r>
            <a:r>
              <a:rPr lang="en-US" sz="4000" dirty="0" smtClean="0"/>
              <a:t>a </a:t>
            </a:r>
            <a:r>
              <a:rPr lang="en-US" sz="4000" dirty="0"/>
              <a:t>text?</a:t>
            </a:r>
            <a:endParaRPr lang="en-US" sz="3800" dirty="0"/>
          </a:p>
        </p:txBody>
      </p:sp>
      <p:sp>
        <p:nvSpPr>
          <p:cNvPr id="60" name="Rectangle 59"/>
          <p:cNvSpPr/>
          <p:nvPr/>
        </p:nvSpPr>
        <p:spPr>
          <a:xfrm>
            <a:off x="623326" y="2138194"/>
            <a:ext cx="8095388" cy="1692771"/>
          </a:xfrm>
          <a:prstGeom prst="rect">
            <a:avLst/>
          </a:prstGeom>
        </p:spPr>
        <p:txBody>
          <a:bodyPr wrap="square">
            <a:spAutoFit/>
          </a:bodyPr>
          <a:lstStyle/>
          <a:p>
            <a:r>
              <a:rPr lang="en-US" sz="2600" dirty="0"/>
              <a:t>Texts aimed at young children generally contain: </a:t>
            </a:r>
          </a:p>
          <a:p>
            <a:pPr marL="277200" indent="-277200">
              <a:buClr>
                <a:srgbClr val="FF0000"/>
              </a:buClr>
              <a:buFont typeface="Arial"/>
              <a:buChar char="•"/>
            </a:pPr>
            <a:r>
              <a:rPr lang="en-US" sz="2600" dirty="0"/>
              <a:t>simple vocabulary. </a:t>
            </a:r>
          </a:p>
          <a:p>
            <a:pPr marL="277200" indent="-277200">
              <a:buClr>
                <a:srgbClr val="FF0000"/>
              </a:buClr>
              <a:buFont typeface="Arial"/>
              <a:buChar char="•"/>
            </a:pPr>
            <a:r>
              <a:rPr lang="en-US" sz="2600" dirty="0" smtClean="0"/>
              <a:t>simple </a:t>
            </a:r>
            <a:r>
              <a:rPr lang="en-US" sz="2600" dirty="0"/>
              <a:t>and compound sentences that are not too long.</a:t>
            </a:r>
          </a:p>
          <a:p>
            <a:pPr marL="277200" indent="-277200">
              <a:buClr>
                <a:srgbClr val="FF0000"/>
              </a:buClr>
              <a:buFont typeface="Arial"/>
              <a:buChar char="•"/>
            </a:pPr>
            <a:r>
              <a:rPr lang="en-US" sz="2600" dirty="0"/>
              <a:t>lots of pictures.</a:t>
            </a:r>
          </a:p>
        </p:txBody>
      </p:sp>
      <p:sp>
        <p:nvSpPr>
          <p:cNvPr id="61" name="Rectangle 60"/>
          <p:cNvSpPr/>
          <p:nvPr/>
        </p:nvSpPr>
        <p:spPr>
          <a:xfrm>
            <a:off x="2285375" y="4007357"/>
            <a:ext cx="5969128" cy="2092881"/>
          </a:xfrm>
          <a:prstGeom prst="rect">
            <a:avLst/>
          </a:prstGeom>
        </p:spPr>
        <p:txBody>
          <a:bodyPr wrap="square">
            <a:spAutoFit/>
          </a:bodyPr>
          <a:lstStyle/>
          <a:p>
            <a:r>
              <a:rPr lang="en-US" sz="2600" dirty="0"/>
              <a:t>An evil giant captured a beautiful princess and kept her in a stone tower. The princess was very sad. She missed her family and friends. Her only companions were a little bird and a tiny mouse.</a:t>
            </a:r>
          </a:p>
        </p:txBody>
      </p:sp>
      <p:pic>
        <p:nvPicPr>
          <p:cNvPr id="71" name="Picture 70" descr="iStock_000015759935Small.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9830" y="4158612"/>
            <a:ext cx="1233473" cy="1848030"/>
          </a:xfrm>
          <a:prstGeom prst="rect">
            <a:avLst/>
          </a:prstGeom>
        </p:spPr>
      </p:pic>
    </p:spTree>
    <p:extLst>
      <p:ext uri="{BB962C8B-B14F-4D97-AF65-F5344CB8AC3E}">
        <p14:creationId xmlns:p14="http://schemas.microsoft.com/office/powerpoint/2010/main" xmlns="" val="30446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par>
                                <p:cTn id="15" presetID="10"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952434" y="3032784"/>
            <a:ext cx="7729031" cy="3010904"/>
          </a:xfrm>
          <a:prstGeom prst="roundRect">
            <a:avLst/>
          </a:prstGeom>
          <a:solidFill>
            <a:srgbClr val="FFF8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31" name="TextBox 30"/>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32" name="TextBox 31"/>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pic>
        <p:nvPicPr>
          <p:cNvPr id="33" name="Picture 32"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34" name="Picture 33"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35" name="Picture 34"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37" name="Rectangle 36"/>
          <p:cNvSpPr/>
          <p:nvPr/>
        </p:nvSpPr>
        <p:spPr>
          <a:xfrm>
            <a:off x="667814" y="1175654"/>
            <a:ext cx="8738938" cy="1723549"/>
          </a:xfrm>
          <a:prstGeom prst="rect">
            <a:avLst/>
          </a:prstGeom>
        </p:spPr>
        <p:txBody>
          <a:bodyPr wrap="square">
            <a:spAutoFit/>
          </a:bodyPr>
          <a:lstStyle/>
          <a:p>
            <a:r>
              <a:rPr lang="en-US" sz="2600" dirty="0"/>
              <a:t>Texts aimed at </a:t>
            </a:r>
            <a:r>
              <a:rPr lang="en-US" sz="2600" dirty="0" smtClean="0"/>
              <a:t>an older audience generally </a:t>
            </a:r>
            <a:r>
              <a:rPr lang="en-US" sz="2600" dirty="0"/>
              <a:t>contain: </a:t>
            </a:r>
          </a:p>
          <a:p>
            <a:pPr marL="277200" indent="-277200">
              <a:buClr>
                <a:srgbClr val="FF0000"/>
              </a:buClr>
              <a:buFont typeface="Arial"/>
              <a:buChar char="•"/>
            </a:pPr>
            <a:r>
              <a:rPr lang="en-US" sz="2600" dirty="0"/>
              <a:t>m</a:t>
            </a:r>
            <a:r>
              <a:rPr lang="en-US" sz="2600" dirty="0" smtClean="0"/>
              <a:t>ore advanced vocabulary</a:t>
            </a:r>
            <a:r>
              <a:rPr lang="en-US" sz="2600" dirty="0"/>
              <a:t>. </a:t>
            </a:r>
          </a:p>
          <a:p>
            <a:pPr marL="277200" indent="-277200">
              <a:buClr>
                <a:srgbClr val="FF0000"/>
              </a:buClr>
              <a:buFont typeface="Arial"/>
              <a:buChar char="•"/>
            </a:pPr>
            <a:r>
              <a:rPr lang="en-US" sz="2600" dirty="0" smtClean="0"/>
              <a:t>a </a:t>
            </a:r>
            <a:r>
              <a:rPr lang="en-US" sz="2600" dirty="0"/>
              <a:t>mixture of short and long </a:t>
            </a:r>
            <a:r>
              <a:rPr lang="en-US" sz="2600" dirty="0" smtClean="0"/>
              <a:t>sentences.</a:t>
            </a:r>
            <a:endParaRPr lang="en-US" sz="2600" dirty="0"/>
          </a:p>
          <a:p>
            <a:pPr marL="277200" indent="-277200">
              <a:buClr>
                <a:srgbClr val="FF0000"/>
              </a:buClr>
              <a:buFont typeface="Arial"/>
              <a:buChar char="•"/>
            </a:pPr>
            <a:r>
              <a:rPr lang="en-US" sz="2600" dirty="0"/>
              <a:t>a mixture of simple, compound and complex sentences.</a:t>
            </a:r>
          </a:p>
        </p:txBody>
      </p:sp>
      <p:sp>
        <p:nvSpPr>
          <p:cNvPr id="38" name="Rectangle 37"/>
          <p:cNvSpPr/>
          <p:nvPr/>
        </p:nvSpPr>
        <p:spPr>
          <a:xfrm>
            <a:off x="2986036" y="3056709"/>
            <a:ext cx="5969128" cy="2893100"/>
          </a:xfrm>
          <a:prstGeom prst="rect">
            <a:avLst/>
          </a:prstGeom>
        </p:spPr>
        <p:txBody>
          <a:bodyPr wrap="square">
            <a:spAutoFit/>
          </a:bodyPr>
          <a:lstStyle/>
          <a:p>
            <a:r>
              <a:rPr lang="en-US" sz="2600" dirty="0"/>
              <a:t>I found myself in a boiling pot of enormous, foam-crested waves. I looked around and soon </a:t>
            </a:r>
            <a:r>
              <a:rPr lang="en-US" sz="2600" dirty="0" err="1"/>
              <a:t>realised</a:t>
            </a:r>
            <a:r>
              <a:rPr lang="en-US" sz="2600" dirty="0"/>
              <a:t> that I wasn’t moving with the water. Then I saw that </a:t>
            </a:r>
            <a:r>
              <a:rPr lang="en-US" sz="2600" dirty="0" smtClean="0"/>
              <a:t/>
            </a:r>
            <a:br>
              <a:rPr lang="en-US" sz="2600" dirty="0" smtClean="0"/>
            </a:br>
            <a:r>
              <a:rPr lang="en-US" sz="2600" dirty="0" smtClean="0"/>
              <a:t>I </a:t>
            </a:r>
            <a:r>
              <a:rPr lang="en-US" sz="2600" dirty="0"/>
              <a:t>was caught in a tangle of branches. </a:t>
            </a:r>
            <a:r>
              <a:rPr lang="en-US" sz="2600" dirty="0" smtClean="0"/>
              <a:t/>
            </a:r>
            <a:br>
              <a:rPr lang="en-US" sz="2600" dirty="0" smtClean="0"/>
            </a:br>
            <a:r>
              <a:rPr lang="en-US" sz="2600" dirty="0" smtClean="0"/>
              <a:t>A </a:t>
            </a:r>
            <a:r>
              <a:rPr lang="en-US" sz="2600" dirty="0"/>
              <a:t>procession of animals and objects — cows, fridges, cars — swept past me.</a:t>
            </a:r>
          </a:p>
        </p:txBody>
      </p:sp>
      <p:pic>
        <p:nvPicPr>
          <p:cNvPr id="40" name="Picture 39" descr="iStock_000001448131Small.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6347" y="3530009"/>
            <a:ext cx="2710996" cy="1802015"/>
          </a:xfrm>
          <a:prstGeom prst="rect">
            <a:avLst/>
          </a:prstGeom>
        </p:spPr>
      </p:pic>
    </p:spTree>
    <p:extLst>
      <p:ext uri="{BB962C8B-B14F-4D97-AF65-F5344CB8AC3E}">
        <p14:creationId xmlns:p14="http://schemas.microsoft.com/office/powerpoint/2010/main" xmlns="" val="73453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659218" y="1948870"/>
            <a:ext cx="7836195" cy="1783158"/>
          </a:xfrm>
          <a:prstGeom prst="roundRect">
            <a:avLst/>
          </a:prstGeom>
          <a:solidFill>
            <a:srgbClr val="FFF8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33" name="TextBox 32"/>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34" name="TextBox 33"/>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pic>
        <p:nvPicPr>
          <p:cNvPr id="35" name="Picture 34"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36" name="Picture 35"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37" name="Picture 36"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38" name="Content Placeholder 2"/>
          <p:cNvSpPr>
            <a:spLocks noGrp="1"/>
          </p:cNvSpPr>
          <p:nvPr>
            <p:ph idx="1"/>
          </p:nvPr>
        </p:nvSpPr>
        <p:spPr>
          <a:xfrm>
            <a:off x="10948" y="1236739"/>
            <a:ext cx="9144000" cy="613598"/>
          </a:xfrm>
        </p:spPr>
        <p:txBody>
          <a:bodyPr vert="horz">
            <a:noAutofit/>
          </a:bodyPr>
          <a:lstStyle/>
          <a:p>
            <a:pPr marL="0" indent="0" algn="ctr">
              <a:lnSpc>
                <a:spcPct val="90000"/>
              </a:lnSpc>
              <a:buNone/>
            </a:pPr>
            <a:r>
              <a:rPr lang="en-US" sz="4000" dirty="0"/>
              <a:t>Who is the target audience for this text?</a:t>
            </a:r>
            <a:endParaRPr lang="en-US" sz="3800" dirty="0"/>
          </a:p>
        </p:txBody>
      </p:sp>
      <p:sp>
        <p:nvSpPr>
          <p:cNvPr id="39" name="Rectangle 38"/>
          <p:cNvSpPr/>
          <p:nvPr/>
        </p:nvSpPr>
        <p:spPr>
          <a:xfrm>
            <a:off x="835963" y="3835671"/>
            <a:ext cx="7287311" cy="1077218"/>
          </a:xfrm>
          <a:prstGeom prst="rect">
            <a:avLst/>
          </a:prstGeom>
        </p:spPr>
        <p:txBody>
          <a:bodyPr wrap="square">
            <a:spAutoFit/>
          </a:bodyPr>
          <a:lstStyle/>
          <a:p>
            <a:pPr algn="ctr"/>
            <a:r>
              <a:rPr lang="en-US" sz="3200" dirty="0"/>
              <a:t>This text is aimed at Harry Potter </a:t>
            </a:r>
            <a:r>
              <a:rPr lang="en-US" sz="3200" dirty="0" smtClean="0"/>
              <a:t>fans. How </a:t>
            </a:r>
            <a:r>
              <a:rPr lang="en-US" sz="3200" dirty="0"/>
              <a:t>do we know?</a:t>
            </a:r>
          </a:p>
        </p:txBody>
      </p:sp>
      <p:sp>
        <p:nvSpPr>
          <p:cNvPr id="40" name="Rectangle 39"/>
          <p:cNvSpPr/>
          <p:nvPr/>
        </p:nvSpPr>
        <p:spPr>
          <a:xfrm>
            <a:off x="978196" y="1994693"/>
            <a:ext cx="7347098" cy="1692771"/>
          </a:xfrm>
          <a:prstGeom prst="rect">
            <a:avLst/>
          </a:prstGeom>
        </p:spPr>
        <p:txBody>
          <a:bodyPr wrap="square">
            <a:spAutoFit/>
          </a:bodyPr>
          <a:lstStyle/>
          <a:p>
            <a:r>
              <a:rPr lang="en-US" sz="2600" dirty="0"/>
              <a:t>If you’ve enjoyed the previous Harry Potter movies, you’ll be blown away by the latest one. The characters have matured and the themes are darker, but Harry Potter fans won’t be put off by this.</a:t>
            </a:r>
          </a:p>
        </p:txBody>
      </p:sp>
      <p:sp>
        <p:nvSpPr>
          <p:cNvPr id="42" name="Rectangle 41"/>
          <p:cNvSpPr/>
          <p:nvPr/>
        </p:nvSpPr>
        <p:spPr>
          <a:xfrm>
            <a:off x="602468" y="4823194"/>
            <a:ext cx="7993817" cy="1384995"/>
          </a:xfrm>
          <a:prstGeom prst="rect">
            <a:avLst/>
          </a:prstGeom>
        </p:spPr>
        <p:txBody>
          <a:bodyPr wrap="square">
            <a:spAutoFit/>
          </a:bodyPr>
          <a:lstStyle/>
          <a:p>
            <a:pPr algn="ctr"/>
            <a:r>
              <a:rPr lang="en-US" sz="2800" dirty="0"/>
              <a:t>The personal pronoun </a:t>
            </a:r>
            <a:r>
              <a:rPr lang="en-US" sz="2800" dirty="0">
                <a:solidFill>
                  <a:srgbClr val="FF0000"/>
                </a:solidFill>
              </a:rPr>
              <a:t>you</a:t>
            </a:r>
            <a:r>
              <a:rPr lang="en-US" sz="2800" dirty="0"/>
              <a:t> shows that the writer is addressing people who have seen the previous Harry Potter movies and </a:t>
            </a:r>
            <a:r>
              <a:rPr lang="en-US" sz="2800" dirty="0" smtClean="0"/>
              <a:t>are </a:t>
            </a:r>
            <a:r>
              <a:rPr lang="en-US" sz="2800" dirty="0"/>
              <a:t>therefore Harry Potter fans. </a:t>
            </a:r>
          </a:p>
        </p:txBody>
      </p:sp>
    </p:spTree>
    <p:extLst>
      <p:ext uri="{BB962C8B-B14F-4D97-AF65-F5344CB8AC3E}">
        <p14:creationId xmlns:p14="http://schemas.microsoft.com/office/powerpoint/2010/main" xmlns="" val="164559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853914" y="1948870"/>
            <a:ext cx="7838497" cy="2660538"/>
          </a:xfrm>
          <a:prstGeom prst="roundRect">
            <a:avLst/>
          </a:prstGeom>
          <a:solidFill>
            <a:srgbClr val="FFF8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21" name="TextBox 20"/>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22" name="TextBox 21"/>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pic>
        <p:nvPicPr>
          <p:cNvPr id="23" name="Picture 22"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24" name="Picture 23"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25" name="Picture 24"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26" name="Content Placeholder 2"/>
          <p:cNvSpPr>
            <a:spLocks noGrp="1"/>
          </p:cNvSpPr>
          <p:nvPr>
            <p:ph idx="1"/>
          </p:nvPr>
        </p:nvSpPr>
        <p:spPr>
          <a:xfrm>
            <a:off x="10948" y="1236739"/>
            <a:ext cx="9144000" cy="613598"/>
          </a:xfrm>
        </p:spPr>
        <p:txBody>
          <a:bodyPr vert="horz">
            <a:noAutofit/>
          </a:bodyPr>
          <a:lstStyle/>
          <a:p>
            <a:pPr marL="0" indent="0" algn="ctr">
              <a:lnSpc>
                <a:spcPct val="90000"/>
              </a:lnSpc>
              <a:buNone/>
            </a:pPr>
            <a:r>
              <a:rPr lang="en-US" sz="4000" dirty="0"/>
              <a:t>Who is the target audience for this text?</a:t>
            </a:r>
            <a:endParaRPr lang="en-US" sz="3800" dirty="0"/>
          </a:p>
        </p:txBody>
      </p:sp>
      <p:sp>
        <p:nvSpPr>
          <p:cNvPr id="27" name="Rectangle 26"/>
          <p:cNvSpPr/>
          <p:nvPr/>
        </p:nvSpPr>
        <p:spPr>
          <a:xfrm>
            <a:off x="229907" y="4624502"/>
            <a:ext cx="8738938" cy="1077218"/>
          </a:xfrm>
          <a:prstGeom prst="rect">
            <a:avLst/>
          </a:prstGeom>
        </p:spPr>
        <p:txBody>
          <a:bodyPr wrap="square">
            <a:spAutoFit/>
          </a:bodyPr>
          <a:lstStyle/>
          <a:p>
            <a:pPr algn="ctr"/>
            <a:r>
              <a:rPr lang="en-US" sz="3200" dirty="0"/>
              <a:t>This text is aimed at </a:t>
            </a:r>
            <a:r>
              <a:rPr lang="en-US" sz="3200" dirty="0" smtClean="0"/>
              <a:t>an older audience.</a:t>
            </a:r>
            <a:endParaRPr lang="en-US" sz="3200" dirty="0"/>
          </a:p>
          <a:p>
            <a:pPr algn="ctr"/>
            <a:r>
              <a:rPr lang="en-US" sz="3200" dirty="0"/>
              <a:t>How do we know?</a:t>
            </a:r>
          </a:p>
        </p:txBody>
      </p:sp>
      <p:sp>
        <p:nvSpPr>
          <p:cNvPr id="28" name="Rectangle 27"/>
          <p:cNvSpPr/>
          <p:nvPr/>
        </p:nvSpPr>
        <p:spPr>
          <a:xfrm>
            <a:off x="1913153" y="2005642"/>
            <a:ext cx="6735468" cy="2492990"/>
          </a:xfrm>
          <a:prstGeom prst="rect">
            <a:avLst/>
          </a:prstGeom>
        </p:spPr>
        <p:txBody>
          <a:bodyPr wrap="square">
            <a:spAutoFit/>
          </a:bodyPr>
          <a:lstStyle/>
          <a:p>
            <a:r>
              <a:rPr lang="en-US" sz="2600" dirty="0"/>
              <a:t>Without the use of radar, it would be impossible to guide air traffic through the world’s crowded skies. Air-traffic controllers use radar to find the positions of aircraft and to guide them to airports. RADAR is an acronym for </a:t>
            </a:r>
            <a:r>
              <a:rPr lang="en-US" sz="2600" dirty="0" err="1"/>
              <a:t>RAdio</a:t>
            </a:r>
            <a:r>
              <a:rPr lang="en-US" sz="2600" dirty="0"/>
              <a:t> Detection And Ranging.</a:t>
            </a:r>
          </a:p>
        </p:txBody>
      </p:sp>
      <p:sp>
        <p:nvSpPr>
          <p:cNvPr id="29" name="Rectangle 28"/>
          <p:cNvSpPr/>
          <p:nvPr/>
        </p:nvSpPr>
        <p:spPr>
          <a:xfrm>
            <a:off x="602468" y="5579171"/>
            <a:ext cx="7993817" cy="954107"/>
          </a:xfrm>
          <a:prstGeom prst="rect">
            <a:avLst/>
          </a:prstGeom>
        </p:spPr>
        <p:txBody>
          <a:bodyPr wrap="square">
            <a:spAutoFit/>
          </a:bodyPr>
          <a:lstStyle/>
          <a:p>
            <a:pPr algn="ctr"/>
            <a:r>
              <a:rPr lang="en-US" sz="2800" dirty="0"/>
              <a:t>The writer uses advanced vocabulary and </a:t>
            </a:r>
            <a:r>
              <a:rPr lang="en-US" sz="2800" dirty="0" smtClean="0"/>
              <a:t/>
            </a:r>
            <a:br>
              <a:rPr lang="en-US" sz="2800" dirty="0" smtClean="0"/>
            </a:br>
            <a:r>
              <a:rPr lang="en-US" sz="2800" dirty="0" smtClean="0"/>
              <a:t>compound </a:t>
            </a:r>
            <a:r>
              <a:rPr lang="en-US" sz="2800" dirty="0"/>
              <a:t>and complex sentences.</a:t>
            </a:r>
          </a:p>
        </p:txBody>
      </p:sp>
      <p:pic>
        <p:nvPicPr>
          <p:cNvPr id="30" name="Picture 29" descr="99217158.tif"/>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109" y="2321124"/>
            <a:ext cx="1839387" cy="1839387"/>
          </a:xfrm>
          <a:prstGeom prst="rect">
            <a:avLst/>
          </a:prstGeom>
        </p:spPr>
      </p:pic>
    </p:spTree>
    <p:extLst>
      <p:ext uri="{BB962C8B-B14F-4D97-AF65-F5344CB8AC3E}">
        <p14:creationId xmlns:p14="http://schemas.microsoft.com/office/powerpoint/2010/main" xmlns="" val="283056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heel(1)">
                                      <p:cBhvr>
                                        <p:cTn id="11" dur="20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32" y="-24"/>
            <a:ext cx="9144000" cy="1627632"/>
            <a:chOff x="32" y="-24"/>
            <a:chExt cx="9144000" cy="1627632"/>
          </a:xfrm>
        </p:grpSpPr>
        <p:pic>
          <p:nvPicPr>
            <p:cNvPr id="3" name="Picture 2" descr="REX Powerpoint banner.jpg"/>
            <p:cNvPicPr>
              <a:picLocks noChangeAspect="1"/>
            </p:cNvPicPr>
            <p:nvPr/>
          </p:nvPicPr>
          <p:blipFill>
            <a:blip r:embed="rId2" cstate="print"/>
            <a:stretch>
              <a:fillRect/>
            </a:stretch>
          </p:blipFill>
          <p:spPr>
            <a:xfrm>
              <a:off x="32" y="-24"/>
              <a:ext cx="9144000" cy="1627632"/>
            </a:xfrm>
            <a:prstGeom prst="rect">
              <a:avLst/>
            </a:prstGeom>
          </p:spPr>
        </p:pic>
        <p:sp>
          <p:nvSpPr>
            <p:cNvPr id="4" name="TextBox 3"/>
            <p:cNvSpPr txBox="1"/>
            <p:nvPr/>
          </p:nvSpPr>
          <p:spPr>
            <a:xfrm>
              <a:off x="152400" y="196915"/>
              <a:ext cx="3124200" cy="276999"/>
            </a:xfrm>
            <a:prstGeom prst="rect">
              <a:avLst/>
            </a:prstGeom>
            <a:noFill/>
          </p:spPr>
          <p:txBody>
            <a:bodyPr wrap="square" rtlCol="0">
              <a:spAutoFit/>
            </a:bodyPr>
            <a:lstStyle/>
            <a:p>
              <a:r>
                <a:rPr lang="en-US" sz="1200" dirty="0" smtClean="0">
                  <a:solidFill>
                    <a:srgbClr val="FFFF00"/>
                  </a:solidFill>
                </a:rPr>
                <a:t>Comprehension Toolkit</a:t>
              </a:r>
              <a:endParaRPr lang="en-US" sz="1200" dirty="0">
                <a:solidFill>
                  <a:srgbClr val="FFFF00"/>
                </a:solidFill>
              </a:endParaRPr>
            </a:p>
          </p:txBody>
        </p:sp>
        <p:sp>
          <p:nvSpPr>
            <p:cNvPr id="5" name="TextBox 4"/>
            <p:cNvSpPr txBox="1"/>
            <p:nvPr/>
          </p:nvSpPr>
          <p:spPr>
            <a:xfrm>
              <a:off x="152400" y="377116"/>
              <a:ext cx="2438400" cy="369332"/>
            </a:xfrm>
            <a:prstGeom prst="rect">
              <a:avLst/>
            </a:prstGeom>
            <a:noFill/>
          </p:spPr>
          <p:txBody>
            <a:bodyPr wrap="square" rtlCol="0">
              <a:spAutoFit/>
            </a:bodyPr>
            <a:lstStyle/>
            <a:p>
              <a:r>
                <a:rPr lang="en-US" dirty="0" smtClean="0">
                  <a:ln>
                    <a:solidFill>
                      <a:schemeClr val="bg1"/>
                    </a:solidFill>
                  </a:ln>
                  <a:solidFill>
                    <a:srgbClr val="FFFF00"/>
                  </a:solidFill>
                </a:rPr>
                <a:t>Target audience</a:t>
              </a:r>
              <a:endParaRPr lang="en-US" dirty="0">
                <a:ln>
                  <a:solidFill>
                    <a:schemeClr val="bg1"/>
                  </a:solidFill>
                </a:ln>
                <a:solidFill>
                  <a:srgbClr val="FFFF00"/>
                </a:solidFill>
              </a:endParaRPr>
            </a:p>
          </p:txBody>
        </p:sp>
      </p:grpSp>
      <p:pic>
        <p:nvPicPr>
          <p:cNvPr id="6" name="Picture 5" descr="Arrow right sm.tif">
            <a:hlinkClick r:id="" action="ppaction://hlinkshowjump?jump=nextslide"/>
          </p:cNvPr>
          <p:cNvPicPr>
            <a:picLocks noChangeAspect="1"/>
          </p:cNvPicPr>
          <p:nvPr/>
        </p:nvPicPr>
        <p:blipFill>
          <a:blip r:embed="rId3" cstate="print"/>
          <a:stretch>
            <a:fillRect/>
          </a:stretch>
        </p:blipFill>
        <p:spPr>
          <a:xfrm>
            <a:off x="8442960" y="6248400"/>
            <a:ext cx="396240" cy="359664"/>
          </a:xfrm>
          <a:prstGeom prst="rect">
            <a:avLst/>
          </a:prstGeom>
        </p:spPr>
      </p:pic>
      <p:pic>
        <p:nvPicPr>
          <p:cNvPr id="7" name="Picture 6" descr="Arrow left sm.tif">
            <a:hlinkClick r:id="" action="ppaction://hlinkshowjump?jump=previousslide"/>
          </p:cNvPr>
          <p:cNvPicPr>
            <a:picLocks noChangeAspect="1"/>
          </p:cNvPicPr>
          <p:nvPr/>
        </p:nvPicPr>
        <p:blipFill>
          <a:blip r:embed="rId4" cstate="print"/>
          <a:stretch>
            <a:fillRect/>
          </a:stretch>
        </p:blipFill>
        <p:spPr>
          <a:xfrm>
            <a:off x="7982712" y="6248400"/>
            <a:ext cx="396240" cy="359664"/>
          </a:xfrm>
          <a:prstGeom prst="rect">
            <a:avLst/>
          </a:prstGeom>
        </p:spPr>
      </p:pic>
      <p:pic>
        <p:nvPicPr>
          <p:cNvPr id="8" name="Picture 7" descr="House sm.tif">
            <a:hlinkClick r:id="" action="ppaction://hlinkshowjump?jump=firstslide"/>
          </p:cNvPr>
          <p:cNvPicPr>
            <a:picLocks noChangeAspect="1"/>
          </p:cNvPicPr>
          <p:nvPr/>
        </p:nvPicPr>
        <p:blipFill>
          <a:blip r:embed="rId5" cstate="print"/>
          <a:stretch>
            <a:fillRect/>
          </a:stretch>
        </p:blipFill>
        <p:spPr>
          <a:xfrm>
            <a:off x="7543800" y="6248400"/>
            <a:ext cx="374904" cy="359664"/>
          </a:xfrm>
          <a:prstGeom prst="rect">
            <a:avLst/>
          </a:prstGeom>
        </p:spPr>
      </p:pic>
      <p:sp>
        <p:nvSpPr>
          <p:cNvPr id="16" name="Content Placeholder 2"/>
          <p:cNvSpPr txBox="1">
            <a:spLocks/>
          </p:cNvSpPr>
          <p:nvPr/>
        </p:nvSpPr>
        <p:spPr>
          <a:xfrm>
            <a:off x="1500166" y="2536448"/>
            <a:ext cx="6143668" cy="1785104"/>
          </a:xfrm>
          <a:prstGeom prst="rect">
            <a:avLst/>
          </a:prstGeom>
        </p:spPr>
        <p:txBody>
          <a:bodyPr vert="horz"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1000" b="1" i="0" u="none" strike="noStrike" kern="1200" spc="-30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Arial Rounded MT Bold"/>
                <a:cs typeface="Arial Rounded MT Bold"/>
              </a:rPr>
              <a:t>The End</a:t>
            </a:r>
            <a:endParaRPr kumimoji="0" lang="en-AU" sz="11000" b="1" i="0" u="none" strike="noStrike" kern="1200" spc="-300" normalizeH="0" baseline="0" noProof="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Arial Rounded MT Bold"/>
              <a:cs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5229</TotalTime>
  <Words>437</Words>
  <Application>Microsoft Office PowerPoint</Application>
  <PresentationFormat>On-screen Show (4:3)</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Eggspress</dc:title>
  <dc:creator>Lenovo User</dc:creator>
  <cp:lastModifiedBy>Mark Stafford</cp:lastModifiedBy>
  <cp:revision>219</cp:revision>
  <dcterms:created xsi:type="dcterms:W3CDTF">2011-04-07T01:44:39Z</dcterms:created>
  <dcterms:modified xsi:type="dcterms:W3CDTF">2011-08-25T03:58:37Z</dcterms:modified>
</cp:coreProperties>
</file>