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1" r:id="rId4"/>
    <p:sldId id="265" r:id="rId5"/>
    <p:sldId id="267" r:id="rId6"/>
    <p:sldId id="268" r:id="rId7"/>
    <p:sldId id="269" r:id="rId8"/>
    <p:sldId id="270"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5598E5"/>
    <a:srgbClr val="FFF888"/>
    <a:srgbClr val="FFF68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858" autoAdjust="0"/>
    <p:restoredTop sz="94668" autoAdjust="0"/>
  </p:normalViewPr>
  <p:slideViewPr>
    <p:cSldViewPr snapToGrid="0">
      <p:cViewPr>
        <p:scale>
          <a:sx n="100" d="100"/>
          <a:sy n="100" d="100"/>
        </p:scale>
        <p:origin x="-456" y="402"/>
      </p:cViewPr>
      <p:guideLst>
        <p:guide orient="horz" pos="138"/>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A287BB-3E90-DA42-ACF3-AB56FE6B27A5}" type="datetimeFigureOut">
              <a:rPr lang="en-US" smtClean="0"/>
              <a:pPr/>
              <a:t>8/25/2011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A1181-56B8-D744-BC91-A29F4DF7A816}" type="slidenum">
              <a:rPr lang="en-US" smtClean="0"/>
              <a:pPr/>
              <a:t>‹#›</a:t>
            </a:fld>
            <a:endParaRPr lang="en-US"/>
          </a:p>
        </p:txBody>
      </p:sp>
    </p:spTree>
    <p:extLst>
      <p:ext uri="{BB962C8B-B14F-4D97-AF65-F5344CB8AC3E}">
        <p14:creationId xmlns:p14="http://schemas.microsoft.com/office/powerpoint/2010/main" xmlns="" val="3117581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353F286-F368-4933-8681-AC4FF9CA4214}" type="datetimeFigureOut">
              <a:rPr lang="en-US" smtClean="0"/>
              <a:pPr/>
              <a:t>8/25/2011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53F286-F368-4933-8681-AC4FF9CA4214}" type="datetimeFigureOut">
              <a:rPr lang="en-US" smtClean="0"/>
              <a:pPr/>
              <a:t>8/25/2011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53F286-F368-4933-8681-AC4FF9CA4214}" type="datetimeFigureOut">
              <a:rPr lang="en-US" smtClean="0"/>
              <a:pPr/>
              <a:t>8/25/2011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53F286-F368-4933-8681-AC4FF9CA4214}" type="datetimeFigureOut">
              <a:rPr lang="en-US" smtClean="0"/>
              <a:pPr/>
              <a:t>8/25/2011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53F286-F368-4933-8681-AC4FF9CA4214}" type="datetimeFigureOut">
              <a:rPr lang="en-US" smtClean="0"/>
              <a:pPr/>
              <a:t>8/25/2011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353F286-F368-4933-8681-AC4FF9CA4214}" type="datetimeFigureOut">
              <a:rPr lang="en-US" smtClean="0"/>
              <a:pPr/>
              <a:t>8/25/2011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353F286-F368-4933-8681-AC4FF9CA4214}" type="datetimeFigureOut">
              <a:rPr lang="en-US" smtClean="0"/>
              <a:pPr/>
              <a:t>8/25/2011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353F286-F368-4933-8681-AC4FF9CA4214}" type="datetimeFigureOut">
              <a:rPr lang="en-US" smtClean="0"/>
              <a:pPr/>
              <a:t>8/25/2011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3F286-F368-4933-8681-AC4FF9CA4214}" type="datetimeFigureOut">
              <a:rPr lang="en-US" smtClean="0"/>
              <a:pPr/>
              <a:t>8/25/2011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3F286-F368-4933-8681-AC4FF9CA4214}" type="datetimeFigureOut">
              <a:rPr lang="en-US" smtClean="0"/>
              <a:pPr/>
              <a:t>8/25/2011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3F286-F368-4933-8681-AC4FF9CA4214}" type="datetimeFigureOut">
              <a:rPr lang="en-US" smtClean="0"/>
              <a:pPr/>
              <a:t>8/25/2011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3F286-F368-4933-8681-AC4FF9CA4214}" type="datetimeFigureOut">
              <a:rPr lang="en-US" smtClean="0"/>
              <a:pPr/>
              <a:t>8/25/2011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7A205-7AD6-496D-86C4-A673467515E9}"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725206"/>
            <a:ext cx="9144000" cy="1654280"/>
          </a:xfrm>
          <a:effectLst>
            <a:outerShdw blurRad="717550" dist="1460500" dir="2700000" sx="46000" sy="46000" algn="tl" rotWithShape="0">
              <a:schemeClr val="tx1">
                <a:alpha val="48000"/>
              </a:schemeClr>
            </a:outerShdw>
          </a:effectLst>
        </p:spPr>
        <p:txBody>
          <a:bodyPr anchor="t">
            <a:normAutofit/>
          </a:bodyPr>
          <a:lstStyle/>
          <a:p>
            <a:pPr marL="0" algn="ctr">
              <a:lnSpc>
                <a:spcPct val="90000"/>
              </a:lnSpc>
              <a:buNone/>
            </a:pPr>
            <a:r>
              <a:rPr lang="en-US" sz="8000" b="1" dirty="0" smtClean="0"/>
              <a:t>Text purpose 2</a:t>
            </a:r>
            <a:endParaRPr lang="en-AU" sz="8000" b="1" dirty="0" smtClean="0">
              <a:latin typeface="Calibri" pitchFamily="34" charset="0"/>
            </a:endParaRPr>
          </a:p>
        </p:txBody>
      </p:sp>
      <p:pic>
        <p:nvPicPr>
          <p:cNvPr id="13" name="Picture 12" descr="REX Powerpoint banner.jpg"/>
          <p:cNvPicPr>
            <a:picLocks noChangeAspect="1"/>
          </p:cNvPicPr>
          <p:nvPr/>
        </p:nvPicPr>
        <p:blipFill>
          <a:blip r:embed="rId2" cstate="print"/>
          <a:stretch>
            <a:fillRect/>
          </a:stretch>
        </p:blipFill>
        <p:spPr>
          <a:xfrm>
            <a:off x="32" y="-24"/>
            <a:ext cx="9144000" cy="1627632"/>
          </a:xfrm>
          <a:prstGeom prst="rect">
            <a:avLst/>
          </a:prstGeom>
        </p:spPr>
      </p:pic>
      <p:sp>
        <p:nvSpPr>
          <p:cNvPr id="14" name="TextBox 13"/>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15" name="TextBox 14"/>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Text purpose 2</a:t>
            </a:r>
            <a:endParaRPr lang="en-US" dirty="0">
              <a:ln>
                <a:solidFill>
                  <a:schemeClr val="bg1"/>
                </a:solidFill>
              </a:ln>
              <a:solidFill>
                <a:srgbClr val="FFFF00"/>
              </a:solidFill>
            </a:endParaRPr>
          </a:p>
        </p:txBody>
      </p:sp>
      <p:pic>
        <p:nvPicPr>
          <p:cNvPr id="17" name="Picture 16" descr="Arrow right sm.tif">
            <a:hlinkClick r:id="" action="ppaction://hlinkshowjump?jump=nextslide"/>
          </p:cNvPr>
          <p:cNvPicPr>
            <a:picLocks noChangeAspect="1"/>
          </p:cNvPicPr>
          <p:nvPr/>
        </p:nvPicPr>
        <p:blipFill>
          <a:blip r:embed="rId3" cstate="print"/>
          <a:stretch>
            <a:fillRect/>
          </a:stretch>
        </p:blipFill>
        <p:spPr>
          <a:xfrm>
            <a:off x="8442960" y="6248400"/>
            <a:ext cx="396240" cy="359664"/>
          </a:xfrm>
          <a:prstGeom prst="rect">
            <a:avLst/>
          </a:prstGeom>
        </p:spPr>
      </p:pic>
      <p:pic>
        <p:nvPicPr>
          <p:cNvPr id="18" name="Picture 17" descr="Arrow left sm.tif">
            <a:hlinkClick r:id="" action="ppaction://hlinkshowjump?jump=previousslide"/>
          </p:cNvPr>
          <p:cNvPicPr>
            <a:picLocks noChangeAspect="1"/>
          </p:cNvPicPr>
          <p:nvPr/>
        </p:nvPicPr>
        <p:blipFill>
          <a:blip r:embed="rId4" cstate="print"/>
          <a:stretch>
            <a:fillRect/>
          </a:stretch>
        </p:blipFill>
        <p:spPr>
          <a:xfrm>
            <a:off x="7982712" y="6248400"/>
            <a:ext cx="396240" cy="359664"/>
          </a:xfrm>
          <a:prstGeom prst="rect">
            <a:avLst/>
          </a:prstGeom>
        </p:spPr>
      </p:pic>
      <p:pic>
        <p:nvPicPr>
          <p:cNvPr id="19" name="Picture 18" descr="House sm.tif">
            <a:hlinkClick r:id="" action="ppaction://hlinkshowjump?jump=firstslide"/>
          </p:cNvPr>
          <p:cNvPicPr>
            <a:picLocks noChangeAspect="1"/>
          </p:cNvPicPr>
          <p:nvPr/>
        </p:nvPicPr>
        <p:blipFill>
          <a:blip r:embed="rId5" cstate="print"/>
          <a:stretch>
            <a:fillRect/>
          </a:stretch>
        </p:blipFill>
        <p:spPr>
          <a:xfrm>
            <a:off x="7543800" y="6248400"/>
            <a:ext cx="374904" cy="3596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_000012916332Medium.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48436" y="1674237"/>
            <a:ext cx="4553653" cy="5118070"/>
          </a:xfrm>
          <a:prstGeom prst="rect">
            <a:avLst/>
          </a:prstGeom>
        </p:spPr>
      </p:pic>
      <p:pic>
        <p:nvPicPr>
          <p:cNvPr id="31" name="Picture 30" descr="REX Powerpoint banner.jpg"/>
          <p:cNvPicPr>
            <a:picLocks noChangeAspect="1"/>
          </p:cNvPicPr>
          <p:nvPr/>
        </p:nvPicPr>
        <p:blipFill>
          <a:blip r:embed="rId3" cstate="print"/>
          <a:stretch>
            <a:fillRect/>
          </a:stretch>
        </p:blipFill>
        <p:spPr>
          <a:xfrm>
            <a:off x="32" y="-24"/>
            <a:ext cx="9144000" cy="1627632"/>
          </a:xfrm>
          <a:prstGeom prst="rect">
            <a:avLst/>
          </a:prstGeom>
        </p:spPr>
      </p:pic>
      <p:sp>
        <p:nvSpPr>
          <p:cNvPr id="32" name="TextBox 31"/>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33" name="TextBox 32"/>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Text purpose 2</a:t>
            </a:r>
            <a:endParaRPr lang="en-US" dirty="0">
              <a:ln>
                <a:solidFill>
                  <a:schemeClr val="bg1"/>
                </a:solidFill>
              </a:ln>
              <a:solidFill>
                <a:srgbClr val="FFFF00"/>
              </a:solidFill>
            </a:endParaRPr>
          </a:p>
        </p:txBody>
      </p:sp>
      <p:pic>
        <p:nvPicPr>
          <p:cNvPr id="19" name="Picture 18" descr="Arrow right sm.tif">
            <a:hlinkClick r:id="" action="ppaction://hlinkshowjump?jump=nextslide"/>
          </p:cNvPr>
          <p:cNvPicPr>
            <a:picLocks noChangeAspect="1"/>
          </p:cNvPicPr>
          <p:nvPr/>
        </p:nvPicPr>
        <p:blipFill>
          <a:blip r:embed="rId4" cstate="print"/>
          <a:stretch>
            <a:fillRect/>
          </a:stretch>
        </p:blipFill>
        <p:spPr>
          <a:xfrm>
            <a:off x="8442960" y="6248400"/>
            <a:ext cx="396240" cy="359664"/>
          </a:xfrm>
          <a:prstGeom prst="rect">
            <a:avLst/>
          </a:prstGeom>
        </p:spPr>
      </p:pic>
      <p:pic>
        <p:nvPicPr>
          <p:cNvPr id="20" name="Picture 19" descr="Arrow left sm.tif">
            <a:hlinkClick r:id="" action="ppaction://hlinkshowjump?jump=previousslide"/>
          </p:cNvPr>
          <p:cNvPicPr>
            <a:picLocks noChangeAspect="1"/>
          </p:cNvPicPr>
          <p:nvPr/>
        </p:nvPicPr>
        <p:blipFill>
          <a:blip r:embed="rId5" cstate="print"/>
          <a:stretch>
            <a:fillRect/>
          </a:stretch>
        </p:blipFill>
        <p:spPr>
          <a:xfrm>
            <a:off x="7982712" y="6248400"/>
            <a:ext cx="396240" cy="359664"/>
          </a:xfrm>
          <a:prstGeom prst="rect">
            <a:avLst/>
          </a:prstGeom>
        </p:spPr>
      </p:pic>
      <p:pic>
        <p:nvPicPr>
          <p:cNvPr id="30" name="Picture 29" descr="House sm.tif">
            <a:hlinkClick r:id="" action="ppaction://hlinkshowjump?jump=firstslide"/>
          </p:cNvPr>
          <p:cNvPicPr>
            <a:picLocks noChangeAspect="1"/>
          </p:cNvPicPr>
          <p:nvPr/>
        </p:nvPicPr>
        <p:blipFill>
          <a:blip r:embed="rId6" cstate="print"/>
          <a:stretch>
            <a:fillRect/>
          </a:stretch>
        </p:blipFill>
        <p:spPr>
          <a:xfrm>
            <a:off x="7543800" y="6248400"/>
            <a:ext cx="374904" cy="359664"/>
          </a:xfrm>
          <a:prstGeom prst="rect">
            <a:avLst/>
          </a:prstGeom>
        </p:spPr>
      </p:pic>
      <p:sp>
        <p:nvSpPr>
          <p:cNvPr id="5" name="Content Placeholder 4"/>
          <p:cNvSpPr>
            <a:spLocks noGrp="1"/>
          </p:cNvSpPr>
          <p:nvPr>
            <p:ph idx="1"/>
          </p:nvPr>
        </p:nvSpPr>
        <p:spPr>
          <a:xfrm>
            <a:off x="0" y="1143443"/>
            <a:ext cx="9144000" cy="772584"/>
          </a:xfrm>
        </p:spPr>
        <p:txBody>
          <a:bodyPr vert="horz" anchor="t" anchorCtr="0">
            <a:noAutofit/>
          </a:bodyPr>
          <a:lstStyle/>
          <a:p>
            <a:pPr marL="0" indent="0" algn="ctr">
              <a:buNone/>
            </a:pPr>
            <a:r>
              <a:rPr lang="en-US" sz="3800" b="1" dirty="0">
                <a:solidFill>
                  <a:srgbClr val="FF0000"/>
                </a:solidFill>
              </a:rPr>
              <a:t>Comprehension</a:t>
            </a:r>
            <a:r>
              <a:rPr lang="en-US" sz="3800" dirty="0"/>
              <a:t> means </a:t>
            </a:r>
            <a:r>
              <a:rPr lang="en-US" sz="3800" b="1" dirty="0">
                <a:solidFill>
                  <a:srgbClr val="FF0000"/>
                </a:solidFill>
              </a:rPr>
              <a:t>understanding</a:t>
            </a:r>
            <a:r>
              <a:rPr lang="en-US" sz="3800" dirty="0"/>
              <a:t>.  </a:t>
            </a:r>
          </a:p>
        </p:txBody>
      </p:sp>
      <p:sp>
        <p:nvSpPr>
          <p:cNvPr id="23" name="TextBox 22"/>
          <p:cNvSpPr txBox="1"/>
          <p:nvPr/>
        </p:nvSpPr>
        <p:spPr>
          <a:xfrm>
            <a:off x="267187" y="4110329"/>
            <a:ext cx="5178226" cy="2062103"/>
          </a:xfrm>
          <a:prstGeom prst="rect">
            <a:avLst/>
          </a:prstGeom>
          <a:noFill/>
        </p:spPr>
        <p:txBody>
          <a:bodyPr wrap="square" rtlCol="0">
            <a:spAutoFit/>
          </a:bodyPr>
          <a:lstStyle/>
          <a:p>
            <a:pPr algn="ctr"/>
            <a:r>
              <a:rPr lang="en-US" sz="3200" dirty="0"/>
              <a:t>The answers to some questions are easy to find, while the answers to others are more difficult to work out</a:t>
            </a:r>
            <a:r>
              <a:rPr lang="en-US" sz="3200" dirty="0" smtClean="0"/>
              <a:t>.</a:t>
            </a:r>
            <a:endParaRPr lang="en-US" sz="3200" b="1" dirty="0"/>
          </a:p>
        </p:txBody>
      </p:sp>
      <p:sp>
        <p:nvSpPr>
          <p:cNvPr id="4" name="Rectangle 3"/>
          <p:cNvSpPr/>
          <p:nvPr/>
        </p:nvSpPr>
        <p:spPr>
          <a:xfrm>
            <a:off x="570300" y="1912426"/>
            <a:ext cx="4572000" cy="2062103"/>
          </a:xfrm>
          <a:prstGeom prst="rect">
            <a:avLst/>
          </a:prstGeom>
        </p:spPr>
        <p:txBody>
          <a:bodyPr>
            <a:spAutoFit/>
          </a:bodyPr>
          <a:lstStyle/>
          <a:p>
            <a:pPr algn="ctr"/>
            <a:r>
              <a:rPr lang="en-US" sz="3200" dirty="0"/>
              <a:t>The best way to understand a text is to </a:t>
            </a:r>
            <a:r>
              <a:rPr lang="en-US" sz="3200" dirty="0" smtClean="0"/>
              <a:t/>
            </a:r>
            <a:br>
              <a:rPr lang="en-US" sz="3200" dirty="0" smtClean="0"/>
            </a:br>
            <a:r>
              <a:rPr lang="en-US" sz="3200" dirty="0" smtClean="0"/>
              <a:t>ask </a:t>
            </a:r>
            <a:r>
              <a:rPr lang="en-US" sz="3200" dirty="0"/>
              <a:t>yourself questions </a:t>
            </a:r>
            <a:r>
              <a:rPr lang="en-US" sz="3200" dirty="0" smtClean="0"/>
              <a:t/>
            </a:r>
            <a:br>
              <a:rPr lang="en-US" sz="3200" dirty="0" smtClean="0"/>
            </a:br>
            <a:r>
              <a:rPr lang="en-US" sz="3200" dirty="0" smtClean="0"/>
              <a:t>as </a:t>
            </a:r>
            <a:r>
              <a:rPr lang="en-US" sz="3200" dirty="0"/>
              <a:t>you read it. </a:t>
            </a:r>
            <a:endParaRPr lang="en-A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1+#ppt_w/2"/>
                                          </p:val>
                                        </p:tav>
                                        <p:tav tm="100000">
                                          <p:val>
                                            <p:strVal val="#ppt_x"/>
                                          </p:val>
                                        </p:tav>
                                      </p:tavLst>
                                    </p:anim>
                                    <p:anim calcmode="lin" valueType="num">
                                      <p:cBhvr additive="base">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EX Powerpoint banner.jpg"/>
          <p:cNvPicPr>
            <a:picLocks noChangeAspect="1"/>
          </p:cNvPicPr>
          <p:nvPr/>
        </p:nvPicPr>
        <p:blipFill>
          <a:blip r:embed="rId2" cstate="print"/>
          <a:stretch>
            <a:fillRect/>
          </a:stretch>
        </p:blipFill>
        <p:spPr>
          <a:xfrm>
            <a:off x="32" y="-24"/>
            <a:ext cx="9144000" cy="1627632"/>
          </a:xfrm>
          <a:prstGeom prst="rect">
            <a:avLst/>
          </a:prstGeom>
        </p:spPr>
      </p:pic>
      <p:sp>
        <p:nvSpPr>
          <p:cNvPr id="11" name="TextBox 10"/>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12" name="TextBox 11"/>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Text purpose 1</a:t>
            </a:r>
            <a:endParaRPr lang="en-US" dirty="0">
              <a:ln>
                <a:solidFill>
                  <a:schemeClr val="bg1"/>
                </a:solidFill>
              </a:ln>
              <a:solidFill>
                <a:srgbClr val="FFFF00"/>
              </a:solidFill>
            </a:endParaRPr>
          </a:p>
        </p:txBody>
      </p:sp>
      <p:pic>
        <p:nvPicPr>
          <p:cNvPr id="16" name="Picture 15" descr="Arrow right sm.tif">
            <a:hlinkClick r:id="" action="ppaction://hlinkshowjump?jump=nextslide"/>
          </p:cNvPr>
          <p:cNvPicPr>
            <a:picLocks noChangeAspect="1"/>
          </p:cNvPicPr>
          <p:nvPr/>
        </p:nvPicPr>
        <p:blipFill>
          <a:blip r:embed="rId3" cstate="print"/>
          <a:stretch>
            <a:fillRect/>
          </a:stretch>
        </p:blipFill>
        <p:spPr>
          <a:xfrm>
            <a:off x="8442960" y="6248400"/>
            <a:ext cx="396240" cy="359664"/>
          </a:xfrm>
          <a:prstGeom prst="rect">
            <a:avLst/>
          </a:prstGeom>
        </p:spPr>
      </p:pic>
      <p:pic>
        <p:nvPicPr>
          <p:cNvPr id="17" name="Picture 16" descr="Arrow left sm.tif">
            <a:hlinkClick r:id="" action="ppaction://hlinkshowjump?jump=previousslide"/>
          </p:cNvPr>
          <p:cNvPicPr>
            <a:picLocks noChangeAspect="1"/>
          </p:cNvPicPr>
          <p:nvPr/>
        </p:nvPicPr>
        <p:blipFill>
          <a:blip r:embed="rId4" cstate="print"/>
          <a:stretch>
            <a:fillRect/>
          </a:stretch>
        </p:blipFill>
        <p:spPr>
          <a:xfrm>
            <a:off x="7982712" y="6248400"/>
            <a:ext cx="396240" cy="359664"/>
          </a:xfrm>
          <a:prstGeom prst="rect">
            <a:avLst/>
          </a:prstGeom>
        </p:spPr>
      </p:pic>
      <p:pic>
        <p:nvPicPr>
          <p:cNvPr id="18" name="Picture 17" descr="House sm.tif">
            <a:hlinkClick r:id="" action="ppaction://hlinkshowjump?jump=firstslide"/>
          </p:cNvPr>
          <p:cNvPicPr>
            <a:picLocks noChangeAspect="1"/>
          </p:cNvPicPr>
          <p:nvPr/>
        </p:nvPicPr>
        <p:blipFill>
          <a:blip r:embed="rId5" cstate="print"/>
          <a:stretch>
            <a:fillRect/>
          </a:stretch>
        </p:blipFill>
        <p:spPr>
          <a:xfrm>
            <a:off x="7543800" y="6248400"/>
            <a:ext cx="374904" cy="359664"/>
          </a:xfrm>
          <a:prstGeom prst="rect">
            <a:avLst/>
          </a:prstGeom>
        </p:spPr>
      </p:pic>
      <p:pic>
        <p:nvPicPr>
          <p:cNvPr id="31" name="Picture 30" descr="dreamstime_s_7302473.jpg"/>
          <p:cNvPicPr>
            <a:picLocks noChangeAspect="1"/>
          </p:cNvPicPr>
          <p:nvPr/>
        </p:nvPicPr>
        <p:blipFill rotWithShape="1">
          <a:blip r:embed="rId6" cstate="print">
            <a:extLst>
              <a:ext uri="{28A0092B-C50C-407E-A947-70E740481C1C}">
                <a14:useLocalDpi xmlns="" xmlns:a14="http://schemas.microsoft.com/office/drawing/2010/main" val="0"/>
              </a:ext>
            </a:extLst>
          </a:blip>
          <a:srcRect l="11083" t="3340" r="16248"/>
          <a:stretch/>
        </p:blipFill>
        <p:spPr>
          <a:xfrm>
            <a:off x="10944" y="1259102"/>
            <a:ext cx="2813538" cy="5627617"/>
          </a:xfrm>
          <a:prstGeom prst="rect">
            <a:avLst/>
          </a:prstGeom>
        </p:spPr>
      </p:pic>
      <p:sp>
        <p:nvSpPr>
          <p:cNvPr id="3" name="Content Placeholder 2"/>
          <p:cNvSpPr>
            <a:spLocks noGrp="1"/>
          </p:cNvSpPr>
          <p:nvPr>
            <p:ph idx="1"/>
          </p:nvPr>
        </p:nvSpPr>
        <p:spPr>
          <a:xfrm>
            <a:off x="1990169" y="1100716"/>
            <a:ext cx="6823104" cy="635497"/>
          </a:xfrm>
        </p:spPr>
        <p:txBody>
          <a:bodyPr vert="horz">
            <a:noAutofit/>
          </a:bodyPr>
          <a:lstStyle/>
          <a:p>
            <a:pPr marL="0" indent="0" algn="ctr">
              <a:lnSpc>
                <a:spcPct val="90000"/>
              </a:lnSpc>
              <a:buNone/>
            </a:pPr>
            <a:r>
              <a:rPr lang="en-US" sz="4000" dirty="0"/>
              <a:t>Why does a writer write</a:t>
            </a:r>
            <a:r>
              <a:rPr lang="en-US" sz="4000" dirty="0" smtClean="0"/>
              <a:t>?</a:t>
            </a:r>
            <a:endParaRPr lang="en-AU" sz="4000" dirty="0"/>
          </a:p>
        </p:txBody>
      </p:sp>
      <p:sp>
        <p:nvSpPr>
          <p:cNvPr id="5" name="Rectangle 4"/>
          <p:cNvSpPr/>
          <p:nvPr/>
        </p:nvSpPr>
        <p:spPr>
          <a:xfrm>
            <a:off x="1997939" y="1715336"/>
            <a:ext cx="6831315" cy="646331"/>
          </a:xfrm>
          <a:prstGeom prst="rect">
            <a:avLst/>
          </a:prstGeom>
        </p:spPr>
        <p:txBody>
          <a:bodyPr wrap="square">
            <a:spAutoFit/>
          </a:bodyPr>
          <a:lstStyle/>
          <a:p>
            <a:pPr algn="ctr"/>
            <a:r>
              <a:rPr lang="en-US" sz="3600" dirty="0"/>
              <a:t>A writer’s purpose might be to: </a:t>
            </a:r>
            <a:endParaRPr lang="en-US" sz="3400" dirty="0"/>
          </a:p>
        </p:txBody>
      </p:sp>
      <p:sp>
        <p:nvSpPr>
          <p:cNvPr id="33" name="Rectangle 32"/>
          <p:cNvSpPr/>
          <p:nvPr/>
        </p:nvSpPr>
        <p:spPr>
          <a:xfrm>
            <a:off x="2947648" y="2355606"/>
            <a:ext cx="2315423" cy="644336"/>
          </a:xfrm>
          <a:prstGeom prst="rect">
            <a:avLst/>
          </a:prstGeom>
        </p:spPr>
        <p:txBody>
          <a:bodyPr wrap="square">
            <a:spAutoFit/>
          </a:bodyPr>
          <a:lstStyle/>
          <a:p>
            <a:pPr algn="ctr"/>
            <a:r>
              <a:rPr lang="en-US" sz="3600" b="1" dirty="0" smtClean="0">
                <a:solidFill>
                  <a:srgbClr val="FF0000"/>
                </a:solidFill>
              </a:rPr>
              <a:t>entertain</a:t>
            </a:r>
            <a:endParaRPr lang="en-US" sz="3400" b="1" dirty="0">
              <a:solidFill>
                <a:srgbClr val="FF0000"/>
              </a:solidFill>
            </a:endParaRPr>
          </a:p>
        </p:txBody>
      </p:sp>
      <p:sp>
        <p:nvSpPr>
          <p:cNvPr id="34" name="Rectangle 33"/>
          <p:cNvSpPr/>
          <p:nvPr/>
        </p:nvSpPr>
        <p:spPr>
          <a:xfrm>
            <a:off x="5937740" y="2355606"/>
            <a:ext cx="2315423" cy="646331"/>
          </a:xfrm>
          <a:prstGeom prst="rect">
            <a:avLst/>
          </a:prstGeom>
        </p:spPr>
        <p:txBody>
          <a:bodyPr wrap="square">
            <a:spAutoFit/>
          </a:bodyPr>
          <a:lstStyle/>
          <a:p>
            <a:pPr algn="ctr"/>
            <a:r>
              <a:rPr lang="en-US" sz="3600" b="1" dirty="0">
                <a:solidFill>
                  <a:srgbClr val="5598E5"/>
                </a:solidFill>
              </a:rPr>
              <a:t>persuade</a:t>
            </a:r>
            <a:endParaRPr lang="en-US" sz="3400" b="1" dirty="0">
              <a:solidFill>
                <a:srgbClr val="5598E5"/>
              </a:solidFill>
            </a:endParaRPr>
          </a:p>
        </p:txBody>
      </p:sp>
      <p:sp>
        <p:nvSpPr>
          <p:cNvPr id="35" name="Rectangle 34"/>
          <p:cNvSpPr/>
          <p:nvPr/>
        </p:nvSpPr>
        <p:spPr>
          <a:xfrm>
            <a:off x="2947648" y="2971551"/>
            <a:ext cx="2315423" cy="644336"/>
          </a:xfrm>
          <a:prstGeom prst="rect">
            <a:avLst/>
          </a:prstGeom>
        </p:spPr>
        <p:txBody>
          <a:bodyPr wrap="square">
            <a:spAutoFit/>
          </a:bodyPr>
          <a:lstStyle/>
          <a:p>
            <a:pPr algn="ctr"/>
            <a:r>
              <a:rPr lang="en-US" sz="3600" b="1" dirty="0" smtClean="0">
                <a:solidFill>
                  <a:srgbClr val="00B050"/>
                </a:solidFill>
              </a:rPr>
              <a:t>inform</a:t>
            </a:r>
            <a:endParaRPr lang="en-US" sz="3400" b="1" dirty="0">
              <a:solidFill>
                <a:srgbClr val="00B050"/>
              </a:solidFill>
            </a:endParaRPr>
          </a:p>
        </p:txBody>
      </p:sp>
      <p:sp>
        <p:nvSpPr>
          <p:cNvPr id="36" name="Rectangle 35"/>
          <p:cNvSpPr/>
          <p:nvPr/>
        </p:nvSpPr>
        <p:spPr>
          <a:xfrm>
            <a:off x="5410916" y="2972349"/>
            <a:ext cx="3369070" cy="646331"/>
          </a:xfrm>
          <a:prstGeom prst="rect">
            <a:avLst/>
          </a:prstGeom>
        </p:spPr>
        <p:txBody>
          <a:bodyPr wrap="square">
            <a:spAutoFit/>
          </a:bodyPr>
          <a:lstStyle/>
          <a:p>
            <a:pPr algn="ctr"/>
            <a:r>
              <a:rPr lang="en-US" sz="3600" b="1" dirty="0" smtClean="0">
                <a:solidFill>
                  <a:srgbClr val="FF0000"/>
                </a:solidFill>
              </a:rPr>
              <a:t>debate an issue</a:t>
            </a:r>
            <a:endParaRPr lang="en-US" sz="3400" b="1" dirty="0">
              <a:solidFill>
                <a:srgbClr val="FF0000"/>
              </a:solidFill>
            </a:endParaRPr>
          </a:p>
        </p:txBody>
      </p:sp>
      <p:sp>
        <p:nvSpPr>
          <p:cNvPr id="37" name="Rectangle 36"/>
          <p:cNvSpPr/>
          <p:nvPr/>
        </p:nvSpPr>
        <p:spPr>
          <a:xfrm>
            <a:off x="2947648" y="3587496"/>
            <a:ext cx="2315423" cy="644336"/>
          </a:xfrm>
          <a:prstGeom prst="rect">
            <a:avLst/>
          </a:prstGeom>
        </p:spPr>
        <p:txBody>
          <a:bodyPr wrap="square">
            <a:spAutoFit/>
          </a:bodyPr>
          <a:lstStyle/>
          <a:p>
            <a:pPr algn="ctr"/>
            <a:r>
              <a:rPr lang="en-US" sz="3600" b="1" dirty="0" smtClean="0">
                <a:solidFill>
                  <a:srgbClr val="5598E5"/>
                </a:solidFill>
              </a:rPr>
              <a:t>instruct</a:t>
            </a:r>
            <a:endParaRPr lang="en-US" sz="3400" b="1" dirty="0">
              <a:solidFill>
                <a:srgbClr val="5598E5"/>
              </a:solidFill>
            </a:endParaRPr>
          </a:p>
        </p:txBody>
      </p:sp>
      <p:sp>
        <p:nvSpPr>
          <p:cNvPr id="38" name="Rectangle 37"/>
          <p:cNvSpPr/>
          <p:nvPr/>
        </p:nvSpPr>
        <p:spPr>
          <a:xfrm>
            <a:off x="5410916" y="3589092"/>
            <a:ext cx="3369070" cy="646331"/>
          </a:xfrm>
          <a:prstGeom prst="rect">
            <a:avLst/>
          </a:prstGeom>
        </p:spPr>
        <p:txBody>
          <a:bodyPr wrap="square">
            <a:spAutoFit/>
          </a:bodyPr>
          <a:lstStyle/>
          <a:p>
            <a:pPr algn="ctr"/>
            <a:r>
              <a:rPr lang="en-US" sz="3600" b="1" dirty="0" err="1">
                <a:solidFill>
                  <a:srgbClr val="00B050"/>
                </a:solidFill>
              </a:rPr>
              <a:t>sympathise</a:t>
            </a:r>
            <a:endParaRPr lang="en-US" sz="3400" b="1" dirty="0">
              <a:solidFill>
                <a:srgbClr val="00B050"/>
              </a:solidFill>
            </a:endParaRPr>
          </a:p>
        </p:txBody>
      </p:sp>
      <p:sp>
        <p:nvSpPr>
          <p:cNvPr id="39" name="Rectangle 38"/>
          <p:cNvSpPr/>
          <p:nvPr/>
        </p:nvSpPr>
        <p:spPr>
          <a:xfrm>
            <a:off x="2408478" y="4203441"/>
            <a:ext cx="3393762" cy="646331"/>
          </a:xfrm>
          <a:prstGeom prst="rect">
            <a:avLst/>
          </a:prstGeom>
        </p:spPr>
        <p:txBody>
          <a:bodyPr wrap="square">
            <a:spAutoFit/>
          </a:bodyPr>
          <a:lstStyle/>
          <a:p>
            <a:pPr algn="ctr"/>
            <a:r>
              <a:rPr lang="en-US" sz="3600" b="1" dirty="0" smtClean="0">
                <a:solidFill>
                  <a:srgbClr val="FF0000"/>
                </a:solidFill>
              </a:rPr>
              <a:t>warn or advise</a:t>
            </a:r>
            <a:endParaRPr lang="en-US" sz="3400" b="1" dirty="0">
              <a:solidFill>
                <a:srgbClr val="FF0000"/>
              </a:solidFill>
            </a:endParaRPr>
          </a:p>
        </p:txBody>
      </p:sp>
      <p:sp>
        <p:nvSpPr>
          <p:cNvPr id="40" name="Rectangle 39"/>
          <p:cNvSpPr/>
          <p:nvPr/>
        </p:nvSpPr>
        <p:spPr>
          <a:xfrm>
            <a:off x="5410916" y="4205835"/>
            <a:ext cx="3369070" cy="646331"/>
          </a:xfrm>
          <a:prstGeom prst="rect">
            <a:avLst/>
          </a:prstGeom>
        </p:spPr>
        <p:txBody>
          <a:bodyPr wrap="square">
            <a:spAutoFit/>
          </a:bodyPr>
          <a:lstStyle/>
          <a:p>
            <a:pPr algn="ctr"/>
            <a:r>
              <a:rPr lang="en-US" sz="3600" b="1" dirty="0" smtClean="0">
                <a:solidFill>
                  <a:srgbClr val="5598E5"/>
                </a:solidFill>
              </a:rPr>
              <a:t>describe</a:t>
            </a:r>
            <a:endParaRPr lang="en-US" sz="3400" b="1" dirty="0">
              <a:solidFill>
                <a:srgbClr val="5598E5"/>
              </a:solidFill>
            </a:endParaRPr>
          </a:p>
        </p:txBody>
      </p:sp>
      <p:sp>
        <p:nvSpPr>
          <p:cNvPr id="41" name="Rectangle 40"/>
          <p:cNvSpPr/>
          <p:nvPr/>
        </p:nvSpPr>
        <p:spPr>
          <a:xfrm>
            <a:off x="3382811" y="4822578"/>
            <a:ext cx="4499472" cy="646331"/>
          </a:xfrm>
          <a:prstGeom prst="rect">
            <a:avLst/>
          </a:prstGeom>
        </p:spPr>
        <p:txBody>
          <a:bodyPr wrap="square">
            <a:spAutoFit/>
          </a:bodyPr>
          <a:lstStyle/>
          <a:p>
            <a:pPr algn="ctr"/>
            <a:r>
              <a:rPr lang="en-US" sz="3600" b="1" dirty="0">
                <a:solidFill>
                  <a:srgbClr val="00B050"/>
                </a:solidFill>
              </a:rPr>
              <a:t>extend an invitation</a:t>
            </a:r>
            <a:endParaRPr lang="en-US" sz="3400" b="1" dirty="0">
              <a:solidFill>
                <a:srgbClr val="00B050"/>
              </a:solidFill>
            </a:endParaRPr>
          </a:p>
        </p:txBody>
      </p:sp>
      <p:sp>
        <p:nvSpPr>
          <p:cNvPr id="43" name="Rectangle 42"/>
          <p:cNvSpPr/>
          <p:nvPr/>
        </p:nvSpPr>
        <p:spPr>
          <a:xfrm>
            <a:off x="3174806" y="5439321"/>
            <a:ext cx="5256813" cy="646331"/>
          </a:xfrm>
          <a:prstGeom prst="rect">
            <a:avLst/>
          </a:prstGeom>
        </p:spPr>
        <p:txBody>
          <a:bodyPr wrap="square">
            <a:spAutoFit/>
          </a:bodyPr>
          <a:lstStyle/>
          <a:p>
            <a:pPr algn="ctr"/>
            <a:r>
              <a:rPr lang="en-US" sz="3600" b="1" dirty="0"/>
              <a:t>do several things at once!</a:t>
            </a:r>
            <a:endParaRPr lang="en-US" sz="3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P spid="34" grpId="0"/>
      <p:bldP spid="35" grpId="0"/>
      <p:bldP spid="36" grpId="0"/>
      <p:bldP spid="37" grpId="0"/>
      <p:bldP spid="38" grpId="0"/>
      <p:bldP spid="39" grpId="0"/>
      <p:bldP spid="40" grpId="0"/>
      <p:bldP spid="41"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descr="iStock_000017099342Small.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926974"/>
            <a:ext cx="3443214" cy="5158737"/>
          </a:xfrm>
          <a:prstGeom prst="rect">
            <a:avLst/>
          </a:prstGeom>
        </p:spPr>
      </p:pic>
      <p:pic>
        <p:nvPicPr>
          <p:cNvPr id="21" name="Picture 20" descr="REX Powerpoint banner.jpg"/>
          <p:cNvPicPr>
            <a:picLocks noChangeAspect="1"/>
          </p:cNvPicPr>
          <p:nvPr/>
        </p:nvPicPr>
        <p:blipFill>
          <a:blip r:embed="rId3" cstate="print"/>
          <a:stretch>
            <a:fillRect/>
          </a:stretch>
        </p:blipFill>
        <p:spPr>
          <a:xfrm>
            <a:off x="32" y="-24"/>
            <a:ext cx="9144000" cy="1627632"/>
          </a:xfrm>
          <a:prstGeom prst="rect">
            <a:avLst/>
          </a:prstGeom>
        </p:spPr>
      </p:pic>
      <p:sp>
        <p:nvSpPr>
          <p:cNvPr id="28" name="TextBox 27"/>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29" name="TextBox 28"/>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Text purpose 2</a:t>
            </a:r>
            <a:endParaRPr lang="en-US" dirty="0">
              <a:ln>
                <a:solidFill>
                  <a:schemeClr val="bg1"/>
                </a:solidFill>
              </a:ln>
              <a:solidFill>
                <a:srgbClr val="FFFF00"/>
              </a:solidFill>
            </a:endParaRPr>
          </a:p>
        </p:txBody>
      </p:sp>
      <p:pic>
        <p:nvPicPr>
          <p:cNvPr id="30" name="Picture 29" descr="Arrow right sm.tif">
            <a:hlinkClick r:id="" action="ppaction://hlinkshowjump?jump=nextslide"/>
          </p:cNvPr>
          <p:cNvPicPr>
            <a:picLocks noChangeAspect="1"/>
          </p:cNvPicPr>
          <p:nvPr/>
        </p:nvPicPr>
        <p:blipFill>
          <a:blip r:embed="rId4" cstate="print"/>
          <a:stretch>
            <a:fillRect/>
          </a:stretch>
        </p:blipFill>
        <p:spPr>
          <a:xfrm>
            <a:off x="8442960" y="6248400"/>
            <a:ext cx="396240" cy="359664"/>
          </a:xfrm>
          <a:prstGeom prst="rect">
            <a:avLst/>
          </a:prstGeom>
        </p:spPr>
      </p:pic>
      <p:pic>
        <p:nvPicPr>
          <p:cNvPr id="31" name="Picture 30" descr="Arrow left sm.tif">
            <a:hlinkClick r:id="" action="ppaction://hlinkshowjump?jump=previousslide"/>
          </p:cNvPr>
          <p:cNvPicPr>
            <a:picLocks noChangeAspect="1"/>
          </p:cNvPicPr>
          <p:nvPr/>
        </p:nvPicPr>
        <p:blipFill>
          <a:blip r:embed="rId5" cstate="print"/>
          <a:stretch>
            <a:fillRect/>
          </a:stretch>
        </p:blipFill>
        <p:spPr>
          <a:xfrm>
            <a:off x="7982712" y="6248400"/>
            <a:ext cx="396240" cy="359664"/>
          </a:xfrm>
          <a:prstGeom prst="rect">
            <a:avLst/>
          </a:prstGeom>
        </p:spPr>
      </p:pic>
      <p:pic>
        <p:nvPicPr>
          <p:cNvPr id="32" name="Picture 31" descr="House sm.tif">
            <a:hlinkClick r:id="" action="ppaction://hlinkshowjump?jump=firstslide"/>
          </p:cNvPr>
          <p:cNvPicPr>
            <a:picLocks noChangeAspect="1"/>
          </p:cNvPicPr>
          <p:nvPr/>
        </p:nvPicPr>
        <p:blipFill>
          <a:blip r:embed="rId6" cstate="print"/>
          <a:stretch>
            <a:fillRect/>
          </a:stretch>
        </p:blipFill>
        <p:spPr>
          <a:xfrm>
            <a:off x="7543800" y="6248400"/>
            <a:ext cx="374904" cy="359664"/>
          </a:xfrm>
          <a:prstGeom prst="rect">
            <a:avLst/>
          </a:prstGeom>
        </p:spPr>
      </p:pic>
      <p:sp>
        <p:nvSpPr>
          <p:cNvPr id="33" name="Content Placeholder 2"/>
          <p:cNvSpPr>
            <a:spLocks noGrp="1"/>
          </p:cNvSpPr>
          <p:nvPr>
            <p:ph idx="1"/>
          </p:nvPr>
        </p:nvSpPr>
        <p:spPr>
          <a:xfrm>
            <a:off x="0" y="1050603"/>
            <a:ext cx="9144000" cy="1073446"/>
          </a:xfrm>
        </p:spPr>
        <p:txBody>
          <a:bodyPr vert="horz">
            <a:noAutofit/>
          </a:bodyPr>
          <a:lstStyle/>
          <a:p>
            <a:pPr marL="0" indent="0" algn="ctr">
              <a:buNone/>
            </a:pPr>
            <a:r>
              <a:rPr lang="en-US" sz="3400" dirty="0"/>
              <a:t>Texts that instruct tell us how to do things. </a:t>
            </a:r>
            <a:r>
              <a:rPr lang="en-US" sz="3400" dirty="0" smtClean="0"/>
              <a:t/>
            </a:r>
            <a:br>
              <a:rPr lang="en-US" sz="3400" dirty="0" smtClean="0"/>
            </a:br>
            <a:r>
              <a:rPr lang="en-US" sz="3400" dirty="0" smtClean="0"/>
              <a:t>They </a:t>
            </a:r>
            <a:r>
              <a:rPr lang="en-US" sz="3400" dirty="0"/>
              <a:t>include:</a:t>
            </a:r>
          </a:p>
        </p:txBody>
      </p:sp>
      <p:sp>
        <p:nvSpPr>
          <p:cNvPr id="53" name="Rectangle 52"/>
          <p:cNvSpPr/>
          <p:nvPr/>
        </p:nvSpPr>
        <p:spPr>
          <a:xfrm>
            <a:off x="-142324" y="2119577"/>
            <a:ext cx="2474161" cy="615553"/>
          </a:xfrm>
          <a:prstGeom prst="rect">
            <a:avLst/>
          </a:prstGeom>
        </p:spPr>
        <p:txBody>
          <a:bodyPr wrap="square">
            <a:spAutoFit/>
          </a:bodyPr>
          <a:lstStyle/>
          <a:p>
            <a:pPr algn="ctr"/>
            <a:r>
              <a:rPr lang="en-US" sz="3400" b="1" dirty="0" smtClean="0">
                <a:solidFill>
                  <a:srgbClr val="FF0000"/>
                </a:solidFill>
              </a:rPr>
              <a:t>recipes</a:t>
            </a:r>
            <a:endParaRPr lang="en-US" sz="3400" b="1" dirty="0">
              <a:solidFill>
                <a:srgbClr val="FF0000"/>
              </a:solidFill>
            </a:endParaRPr>
          </a:p>
        </p:txBody>
      </p:sp>
      <p:sp>
        <p:nvSpPr>
          <p:cNvPr id="61" name="Rectangle 60"/>
          <p:cNvSpPr/>
          <p:nvPr/>
        </p:nvSpPr>
        <p:spPr>
          <a:xfrm>
            <a:off x="1870031" y="2119577"/>
            <a:ext cx="4075363" cy="615553"/>
          </a:xfrm>
          <a:prstGeom prst="rect">
            <a:avLst/>
          </a:prstGeom>
        </p:spPr>
        <p:txBody>
          <a:bodyPr wrap="square">
            <a:spAutoFit/>
          </a:bodyPr>
          <a:lstStyle/>
          <a:p>
            <a:pPr algn="ctr"/>
            <a:r>
              <a:rPr lang="en-US" sz="3400" b="1" dirty="0">
                <a:solidFill>
                  <a:srgbClr val="00B050"/>
                </a:solidFill>
              </a:rPr>
              <a:t>instruction manuals</a:t>
            </a:r>
          </a:p>
        </p:txBody>
      </p:sp>
      <p:sp>
        <p:nvSpPr>
          <p:cNvPr id="63" name="Rectangle 62"/>
          <p:cNvSpPr/>
          <p:nvPr/>
        </p:nvSpPr>
        <p:spPr>
          <a:xfrm>
            <a:off x="5532015" y="2119577"/>
            <a:ext cx="3719814" cy="615553"/>
          </a:xfrm>
          <a:prstGeom prst="rect">
            <a:avLst/>
          </a:prstGeom>
        </p:spPr>
        <p:txBody>
          <a:bodyPr wrap="square">
            <a:spAutoFit/>
          </a:bodyPr>
          <a:lstStyle/>
          <a:p>
            <a:pPr algn="ctr"/>
            <a:r>
              <a:rPr lang="en-US" sz="3400" b="1" dirty="0" smtClean="0">
                <a:solidFill>
                  <a:srgbClr val="5598E5"/>
                </a:solidFill>
              </a:rPr>
              <a:t>“how </a:t>
            </a:r>
            <a:r>
              <a:rPr lang="en-US" sz="3400" b="1" dirty="0">
                <a:solidFill>
                  <a:srgbClr val="5598E5"/>
                </a:solidFill>
              </a:rPr>
              <a:t>to” books</a:t>
            </a:r>
          </a:p>
        </p:txBody>
      </p:sp>
      <p:sp>
        <p:nvSpPr>
          <p:cNvPr id="66" name="Content Placeholder 2"/>
          <p:cNvSpPr txBox="1">
            <a:spLocks/>
          </p:cNvSpPr>
          <p:nvPr/>
        </p:nvSpPr>
        <p:spPr>
          <a:xfrm>
            <a:off x="842962" y="2826405"/>
            <a:ext cx="9144000" cy="64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400" dirty="0"/>
              <a:t>In instructive texts, you’ll </a:t>
            </a:r>
            <a:r>
              <a:rPr lang="en-US" sz="3400" dirty="0" smtClean="0"/>
              <a:t>find:</a:t>
            </a:r>
            <a:endParaRPr lang="en-US" sz="3400" dirty="0"/>
          </a:p>
        </p:txBody>
      </p:sp>
      <p:sp>
        <p:nvSpPr>
          <p:cNvPr id="67" name="Content Placeholder 2"/>
          <p:cNvSpPr txBox="1">
            <a:spLocks/>
          </p:cNvSpPr>
          <p:nvPr/>
        </p:nvSpPr>
        <p:spPr>
          <a:xfrm>
            <a:off x="3691009" y="3920182"/>
            <a:ext cx="3339024" cy="64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355600">
              <a:buClr>
                <a:srgbClr val="FF0000"/>
              </a:buClr>
            </a:pPr>
            <a:r>
              <a:rPr lang="en-US" dirty="0" smtClean="0"/>
              <a:t>prepositions</a:t>
            </a:r>
            <a:endParaRPr lang="en-US" dirty="0"/>
          </a:p>
        </p:txBody>
      </p:sp>
      <p:sp>
        <p:nvSpPr>
          <p:cNvPr id="68" name="Content Placeholder 2"/>
          <p:cNvSpPr txBox="1">
            <a:spLocks/>
          </p:cNvSpPr>
          <p:nvPr/>
        </p:nvSpPr>
        <p:spPr>
          <a:xfrm>
            <a:off x="3691009" y="4467965"/>
            <a:ext cx="6111509" cy="11959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355600">
              <a:buClr>
                <a:srgbClr val="FF0000"/>
              </a:buClr>
            </a:pPr>
            <a:r>
              <a:rPr lang="en-US" sz="3400" dirty="0" smtClean="0"/>
              <a:t>adverbials </a:t>
            </a:r>
            <a:r>
              <a:rPr lang="en-US" sz="3400" dirty="0"/>
              <a:t>of manner, </a:t>
            </a:r>
            <a:r>
              <a:rPr lang="en-US" sz="3400" dirty="0" smtClean="0"/>
              <a:t/>
            </a:r>
            <a:br>
              <a:rPr lang="en-US" sz="3400" dirty="0" smtClean="0"/>
            </a:br>
            <a:r>
              <a:rPr lang="en-US" sz="3400" dirty="0" smtClean="0"/>
              <a:t>time </a:t>
            </a:r>
            <a:r>
              <a:rPr lang="en-US" sz="3400" dirty="0"/>
              <a:t>and place.</a:t>
            </a:r>
          </a:p>
        </p:txBody>
      </p:sp>
      <p:sp>
        <p:nvSpPr>
          <p:cNvPr id="69" name="Content Placeholder 2"/>
          <p:cNvSpPr txBox="1">
            <a:spLocks/>
          </p:cNvSpPr>
          <p:nvPr/>
        </p:nvSpPr>
        <p:spPr>
          <a:xfrm>
            <a:off x="3691009" y="3396150"/>
            <a:ext cx="3339024" cy="64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lvl="5" indent="-355600">
              <a:buClr>
                <a:srgbClr val="FF0000"/>
              </a:buClr>
            </a:pPr>
            <a:r>
              <a:rPr lang="en-US" sz="3200" dirty="0" smtClean="0"/>
              <a:t>commands</a:t>
            </a:r>
            <a:endParaRPr lang="en-US" sz="3200" dirty="0"/>
          </a:p>
        </p:txBody>
      </p:sp>
    </p:spTree>
    <p:extLst>
      <p:ext uri="{BB962C8B-B14F-4D97-AF65-F5344CB8AC3E}">
        <p14:creationId xmlns:p14="http://schemas.microsoft.com/office/powerpoint/2010/main" xmlns="" val="332112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2" presetClass="entr" presetSubtype="8"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 calcmode="lin" valueType="num">
                                      <p:cBhvr additive="base">
                                        <p:cTn id="10" dur="500" fill="hold"/>
                                        <p:tgtEl>
                                          <p:spTgt spid="71"/>
                                        </p:tgtEl>
                                        <p:attrNameLst>
                                          <p:attrName>ppt_x</p:attrName>
                                        </p:attrNameLst>
                                      </p:cBhvr>
                                      <p:tavLst>
                                        <p:tav tm="0">
                                          <p:val>
                                            <p:strVal val="0-#ppt_w/2"/>
                                          </p:val>
                                        </p:tav>
                                        <p:tav tm="100000">
                                          <p:val>
                                            <p:strVal val="#ppt_x"/>
                                          </p:val>
                                        </p:tav>
                                      </p:tavLst>
                                    </p:anim>
                                    <p:anim calcmode="lin" valueType="num">
                                      <p:cBhvr additive="base">
                                        <p:cTn id="11"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1" grpId="0"/>
      <p:bldP spid="63" grpId="0"/>
      <p:bldP spid="66" grpId="0"/>
      <p:bldP spid="67" grpId="0"/>
      <p:bldP spid="68"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ounded Rectangle 110"/>
          <p:cNvSpPr/>
          <p:nvPr/>
        </p:nvSpPr>
        <p:spPr>
          <a:xfrm>
            <a:off x="702360" y="1939925"/>
            <a:ext cx="7933640" cy="2184399"/>
          </a:xfrm>
          <a:prstGeom prst="roundRect">
            <a:avLst/>
          </a:prstGeom>
          <a:solidFill>
            <a:srgbClr val="FFF8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2" name="Picture 51" descr="REX Powerpoint banner.jpg"/>
          <p:cNvPicPr>
            <a:picLocks noChangeAspect="1"/>
          </p:cNvPicPr>
          <p:nvPr/>
        </p:nvPicPr>
        <p:blipFill>
          <a:blip r:embed="rId2" cstate="print"/>
          <a:stretch>
            <a:fillRect/>
          </a:stretch>
        </p:blipFill>
        <p:spPr>
          <a:xfrm>
            <a:off x="32" y="-24"/>
            <a:ext cx="9144000" cy="1627632"/>
          </a:xfrm>
          <a:prstGeom prst="rect">
            <a:avLst/>
          </a:prstGeom>
        </p:spPr>
      </p:pic>
      <p:sp>
        <p:nvSpPr>
          <p:cNvPr id="53" name="TextBox 52"/>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54" name="TextBox 53"/>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Text purpose 2</a:t>
            </a:r>
            <a:endParaRPr lang="en-US" dirty="0">
              <a:ln>
                <a:solidFill>
                  <a:schemeClr val="bg1"/>
                </a:solidFill>
              </a:ln>
              <a:solidFill>
                <a:srgbClr val="FFFF00"/>
              </a:solidFill>
            </a:endParaRPr>
          </a:p>
        </p:txBody>
      </p:sp>
      <p:pic>
        <p:nvPicPr>
          <p:cNvPr id="55" name="Picture 54" descr="Arrow right sm.tif">
            <a:hlinkClick r:id="" action="ppaction://hlinkshowjump?jump=nextslide"/>
          </p:cNvPr>
          <p:cNvPicPr>
            <a:picLocks noChangeAspect="1"/>
          </p:cNvPicPr>
          <p:nvPr/>
        </p:nvPicPr>
        <p:blipFill>
          <a:blip r:embed="rId3" cstate="print"/>
          <a:stretch>
            <a:fillRect/>
          </a:stretch>
        </p:blipFill>
        <p:spPr>
          <a:xfrm>
            <a:off x="8442960" y="6248400"/>
            <a:ext cx="396240" cy="359664"/>
          </a:xfrm>
          <a:prstGeom prst="rect">
            <a:avLst/>
          </a:prstGeom>
        </p:spPr>
      </p:pic>
      <p:pic>
        <p:nvPicPr>
          <p:cNvPr id="56" name="Picture 55" descr="Arrow left sm.tif">
            <a:hlinkClick r:id="" action="ppaction://hlinkshowjump?jump=previousslide"/>
          </p:cNvPr>
          <p:cNvPicPr>
            <a:picLocks noChangeAspect="1"/>
          </p:cNvPicPr>
          <p:nvPr/>
        </p:nvPicPr>
        <p:blipFill>
          <a:blip r:embed="rId4" cstate="print"/>
          <a:stretch>
            <a:fillRect/>
          </a:stretch>
        </p:blipFill>
        <p:spPr>
          <a:xfrm>
            <a:off x="7982712" y="6248400"/>
            <a:ext cx="396240" cy="359664"/>
          </a:xfrm>
          <a:prstGeom prst="rect">
            <a:avLst/>
          </a:prstGeom>
        </p:spPr>
      </p:pic>
      <p:pic>
        <p:nvPicPr>
          <p:cNvPr id="57" name="Picture 56" descr="House sm.tif">
            <a:hlinkClick r:id="" action="ppaction://hlinkshowjump?jump=firstslide"/>
          </p:cNvPr>
          <p:cNvPicPr>
            <a:picLocks noChangeAspect="1"/>
          </p:cNvPicPr>
          <p:nvPr/>
        </p:nvPicPr>
        <p:blipFill>
          <a:blip r:embed="rId5" cstate="print"/>
          <a:stretch>
            <a:fillRect/>
          </a:stretch>
        </p:blipFill>
        <p:spPr>
          <a:xfrm>
            <a:off x="7543800" y="6248400"/>
            <a:ext cx="374904" cy="359664"/>
          </a:xfrm>
          <a:prstGeom prst="rect">
            <a:avLst/>
          </a:prstGeom>
        </p:spPr>
      </p:pic>
      <p:sp>
        <p:nvSpPr>
          <p:cNvPr id="58" name="Content Placeholder 2"/>
          <p:cNvSpPr>
            <a:spLocks noGrp="1"/>
          </p:cNvSpPr>
          <p:nvPr>
            <p:ph idx="1"/>
          </p:nvPr>
        </p:nvSpPr>
        <p:spPr>
          <a:xfrm>
            <a:off x="-10948" y="935863"/>
            <a:ext cx="9144000" cy="1007753"/>
          </a:xfrm>
        </p:spPr>
        <p:txBody>
          <a:bodyPr vert="horz">
            <a:noAutofit/>
          </a:bodyPr>
          <a:lstStyle/>
          <a:p>
            <a:pPr marL="0" indent="0" algn="ctr">
              <a:lnSpc>
                <a:spcPct val="90000"/>
              </a:lnSpc>
              <a:buNone/>
            </a:pPr>
            <a:r>
              <a:rPr lang="en-US" sz="3400" dirty="0"/>
              <a:t>This is part of a recipe for cookies. </a:t>
            </a:r>
            <a:r>
              <a:rPr lang="en-US" sz="3400" dirty="0" smtClean="0"/>
              <a:t/>
            </a:r>
            <a:br>
              <a:rPr lang="en-US" sz="3400" dirty="0" smtClean="0"/>
            </a:br>
            <a:r>
              <a:rPr lang="en-US" sz="3400" dirty="0" smtClean="0"/>
              <a:t>Its </a:t>
            </a:r>
            <a:r>
              <a:rPr lang="en-US" sz="3400" dirty="0"/>
              <a:t>purpose is to instruct.</a:t>
            </a:r>
          </a:p>
        </p:txBody>
      </p:sp>
      <p:sp>
        <p:nvSpPr>
          <p:cNvPr id="60" name="Rectangle 59"/>
          <p:cNvSpPr/>
          <p:nvPr/>
        </p:nvSpPr>
        <p:spPr>
          <a:xfrm>
            <a:off x="1018133" y="1920165"/>
            <a:ext cx="7652381" cy="2123658"/>
          </a:xfrm>
          <a:prstGeom prst="rect">
            <a:avLst/>
          </a:prstGeom>
        </p:spPr>
        <p:txBody>
          <a:bodyPr wrap="square">
            <a:spAutoFit/>
          </a:bodyPr>
          <a:lstStyle/>
          <a:p>
            <a:r>
              <a:rPr lang="en-US" sz="2100" b="1" dirty="0"/>
              <a:t>Method</a:t>
            </a:r>
          </a:p>
          <a:p>
            <a:pPr marL="457200" indent="-457200">
              <a:buFont typeface="+mj-lt"/>
              <a:buAutoNum type="arabicPeriod"/>
            </a:pPr>
            <a:r>
              <a:rPr lang="en-US" sz="2200" dirty="0"/>
              <a:t>Preheat oven to 180 ° Celsius. </a:t>
            </a:r>
          </a:p>
          <a:p>
            <a:pPr marL="457200" indent="-457200">
              <a:buFont typeface="+mj-lt"/>
              <a:buAutoNum type="arabicPeriod"/>
            </a:pPr>
            <a:r>
              <a:rPr lang="en-US" sz="2200" dirty="0"/>
              <a:t>Beat butter and brown sugar with electric beaters until well combined. Add the eggs and beat well after each addition. </a:t>
            </a:r>
          </a:p>
          <a:p>
            <a:pPr marL="457200" indent="-457200">
              <a:buFont typeface="+mj-lt"/>
              <a:buAutoNum type="arabicPeriod"/>
            </a:pPr>
            <a:r>
              <a:rPr lang="en-US" sz="2200" dirty="0"/>
              <a:t>Sift together plain flour and baking powder and mix into the butter mixture. Stir in choc bits.</a:t>
            </a:r>
          </a:p>
        </p:txBody>
      </p:sp>
      <p:sp>
        <p:nvSpPr>
          <p:cNvPr id="74" name="Rectangle 73"/>
          <p:cNvSpPr/>
          <p:nvPr/>
        </p:nvSpPr>
        <p:spPr>
          <a:xfrm>
            <a:off x="817274" y="4204306"/>
            <a:ext cx="5760502" cy="461665"/>
          </a:xfrm>
          <a:prstGeom prst="rect">
            <a:avLst/>
          </a:prstGeom>
        </p:spPr>
        <p:txBody>
          <a:bodyPr wrap="square">
            <a:spAutoFit/>
          </a:bodyPr>
          <a:lstStyle/>
          <a:p>
            <a:r>
              <a:rPr lang="en-US" sz="2400" dirty="0"/>
              <a:t>What type of sentences are they</a:t>
            </a:r>
            <a:r>
              <a:rPr lang="en-US" sz="2400" dirty="0" smtClean="0"/>
              <a:t>?</a:t>
            </a:r>
            <a:endParaRPr lang="en-US" sz="2400" dirty="0"/>
          </a:p>
        </p:txBody>
      </p:sp>
      <p:sp>
        <p:nvSpPr>
          <p:cNvPr id="75" name="Rectangle 74"/>
          <p:cNvSpPr/>
          <p:nvPr/>
        </p:nvSpPr>
        <p:spPr>
          <a:xfrm>
            <a:off x="5085201" y="4249853"/>
            <a:ext cx="1578400" cy="400110"/>
          </a:xfrm>
          <a:prstGeom prst="rect">
            <a:avLst/>
          </a:prstGeom>
        </p:spPr>
        <p:txBody>
          <a:bodyPr wrap="square">
            <a:spAutoFit/>
          </a:bodyPr>
          <a:lstStyle/>
          <a:p>
            <a:r>
              <a:rPr lang="en-US" sz="2000" b="1" dirty="0" smtClean="0">
                <a:solidFill>
                  <a:srgbClr val="FF0000"/>
                </a:solidFill>
              </a:rPr>
              <a:t>commands</a:t>
            </a:r>
            <a:endParaRPr lang="en-US" sz="2000" b="1" dirty="0">
              <a:solidFill>
                <a:srgbClr val="FF0000"/>
              </a:solidFill>
            </a:endParaRPr>
          </a:p>
        </p:txBody>
      </p:sp>
      <p:sp>
        <p:nvSpPr>
          <p:cNvPr id="77" name="Rectangle 76"/>
          <p:cNvSpPr/>
          <p:nvPr/>
        </p:nvSpPr>
        <p:spPr>
          <a:xfrm>
            <a:off x="817273" y="4609330"/>
            <a:ext cx="6614415" cy="461665"/>
          </a:xfrm>
          <a:prstGeom prst="rect">
            <a:avLst/>
          </a:prstGeom>
        </p:spPr>
        <p:txBody>
          <a:bodyPr wrap="square">
            <a:spAutoFit/>
          </a:bodyPr>
          <a:lstStyle/>
          <a:p>
            <a:r>
              <a:rPr lang="en-US" sz="2400" dirty="0"/>
              <a:t>How do we know the sentences are commands?</a:t>
            </a:r>
          </a:p>
        </p:txBody>
      </p:sp>
      <p:sp>
        <p:nvSpPr>
          <p:cNvPr id="78" name="Rectangle 77"/>
          <p:cNvSpPr/>
          <p:nvPr/>
        </p:nvSpPr>
        <p:spPr>
          <a:xfrm>
            <a:off x="6942995" y="4523432"/>
            <a:ext cx="2353739" cy="651460"/>
          </a:xfrm>
          <a:prstGeom prst="rect">
            <a:avLst/>
          </a:prstGeom>
        </p:spPr>
        <p:txBody>
          <a:bodyPr wrap="square">
            <a:spAutoFit/>
          </a:bodyPr>
          <a:lstStyle/>
          <a:p>
            <a:pPr>
              <a:lnSpc>
                <a:spcPct val="90000"/>
              </a:lnSpc>
            </a:pPr>
            <a:r>
              <a:rPr lang="en-US" sz="2000" b="1" dirty="0">
                <a:solidFill>
                  <a:srgbClr val="FF0000"/>
                </a:solidFill>
              </a:rPr>
              <a:t>They start with imperative verbs.</a:t>
            </a:r>
          </a:p>
        </p:txBody>
      </p:sp>
      <p:sp>
        <p:nvSpPr>
          <p:cNvPr id="79" name="Rectangle 78"/>
          <p:cNvSpPr/>
          <p:nvPr/>
        </p:nvSpPr>
        <p:spPr>
          <a:xfrm>
            <a:off x="828222" y="5014354"/>
            <a:ext cx="6614415" cy="461665"/>
          </a:xfrm>
          <a:prstGeom prst="rect">
            <a:avLst/>
          </a:prstGeom>
        </p:spPr>
        <p:txBody>
          <a:bodyPr wrap="square">
            <a:spAutoFit/>
          </a:bodyPr>
          <a:lstStyle/>
          <a:p>
            <a:r>
              <a:rPr lang="en-US" sz="2400" dirty="0"/>
              <a:t>Which words are </a:t>
            </a:r>
            <a:r>
              <a:rPr lang="en-US" sz="2400" b="1" dirty="0">
                <a:solidFill>
                  <a:srgbClr val="FF0000"/>
                </a:solidFill>
              </a:rPr>
              <a:t>prepositions</a:t>
            </a:r>
            <a:r>
              <a:rPr lang="en-US" sz="2400" dirty="0"/>
              <a:t>?</a:t>
            </a:r>
          </a:p>
        </p:txBody>
      </p:sp>
      <p:grpSp>
        <p:nvGrpSpPr>
          <p:cNvPr id="95" name="Group 94"/>
          <p:cNvGrpSpPr/>
          <p:nvPr/>
        </p:nvGrpSpPr>
        <p:grpSpPr>
          <a:xfrm>
            <a:off x="3115804" y="2590532"/>
            <a:ext cx="4784111" cy="1342059"/>
            <a:chOff x="3087229" y="2638157"/>
            <a:chExt cx="4784111" cy="1342059"/>
          </a:xfrm>
        </p:grpSpPr>
        <p:cxnSp>
          <p:nvCxnSpPr>
            <p:cNvPr id="82" name="Straight Connector 81"/>
            <p:cNvCxnSpPr/>
            <p:nvPr/>
          </p:nvCxnSpPr>
          <p:spPr>
            <a:xfrm>
              <a:off x="4871690" y="2978050"/>
              <a:ext cx="481696"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3087229" y="2638157"/>
              <a:ext cx="262742"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7247244" y="2978050"/>
              <a:ext cx="481696"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5920170" y="3313197"/>
              <a:ext cx="536514"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7433354" y="3635758"/>
              <a:ext cx="437986"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3738830" y="3980216"/>
              <a:ext cx="262742"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96" name="Rectangle 95"/>
          <p:cNvSpPr/>
          <p:nvPr/>
        </p:nvSpPr>
        <p:spPr>
          <a:xfrm>
            <a:off x="828222" y="5419378"/>
            <a:ext cx="6614415" cy="461665"/>
          </a:xfrm>
          <a:prstGeom prst="rect">
            <a:avLst/>
          </a:prstGeom>
        </p:spPr>
        <p:txBody>
          <a:bodyPr wrap="square">
            <a:spAutoFit/>
          </a:bodyPr>
          <a:lstStyle/>
          <a:p>
            <a:r>
              <a:rPr lang="en-US" sz="2400" dirty="0"/>
              <a:t>Which phrase is an </a:t>
            </a:r>
            <a:r>
              <a:rPr lang="en-US" sz="2400" b="1" dirty="0">
                <a:solidFill>
                  <a:srgbClr val="5598E5"/>
                </a:solidFill>
              </a:rPr>
              <a:t>adverbial of manner</a:t>
            </a:r>
            <a:r>
              <a:rPr lang="en-US" sz="2400" dirty="0"/>
              <a:t>?</a:t>
            </a:r>
          </a:p>
        </p:txBody>
      </p:sp>
      <p:cxnSp>
        <p:nvCxnSpPr>
          <p:cNvPr id="97" name="Straight Connector 96"/>
          <p:cNvCxnSpPr/>
          <p:nvPr/>
        </p:nvCxnSpPr>
        <p:spPr>
          <a:xfrm>
            <a:off x="4883697" y="2937370"/>
            <a:ext cx="2288054" cy="0"/>
          </a:xfrm>
          <a:prstGeom prst="line">
            <a:avLst/>
          </a:prstGeom>
          <a:ln w="38100" cmpd="sng">
            <a:solidFill>
              <a:srgbClr val="5598E5"/>
            </a:solidFill>
          </a:ln>
          <a:effectLst/>
        </p:spPr>
        <p:style>
          <a:lnRef idx="2">
            <a:schemeClr val="accent1"/>
          </a:lnRef>
          <a:fillRef idx="0">
            <a:schemeClr val="accent1"/>
          </a:fillRef>
          <a:effectRef idx="1">
            <a:schemeClr val="accent1"/>
          </a:effectRef>
          <a:fontRef idx="minor">
            <a:schemeClr val="tx1"/>
          </a:fontRef>
        </p:style>
      </p:cxnSp>
      <p:sp>
        <p:nvSpPr>
          <p:cNvPr id="101" name="Rectangle 100"/>
          <p:cNvSpPr/>
          <p:nvPr/>
        </p:nvSpPr>
        <p:spPr>
          <a:xfrm>
            <a:off x="828222" y="5824402"/>
            <a:ext cx="6614415" cy="461665"/>
          </a:xfrm>
          <a:prstGeom prst="rect">
            <a:avLst/>
          </a:prstGeom>
        </p:spPr>
        <p:txBody>
          <a:bodyPr wrap="square">
            <a:spAutoFit/>
          </a:bodyPr>
          <a:lstStyle/>
          <a:p>
            <a:r>
              <a:rPr lang="en-US" sz="2400" dirty="0"/>
              <a:t>Which phrase is an </a:t>
            </a:r>
            <a:r>
              <a:rPr lang="en-US" sz="2400" b="1" dirty="0">
                <a:solidFill>
                  <a:srgbClr val="00B050"/>
                </a:solidFill>
              </a:rPr>
              <a:t>adverbial of time</a:t>
            </a:r>
            <a:r>
              <a:rPr lang="en-US" sz="2400" dirty="0"/>
              <a:t>?</a:t>
            </a:r>
          </a:p>
        </p:txBody>
      </p:sp>
      <p:cxnSp>
        <p:nvCxnSpPr>
          <p:cNvPr id="102" name="Straight Connector 101"/>
          <p:cNvCxnSpPr/>
          <p:nvPr/>
        </p:nvCxnSpPr>
        <p:spPr>
          <a:xfrm>
            <a:off x="5951306" y="3267722"/>
            <a:ext cx="2145734" cy="0"/>
          </a:xfrm>
          <a:prstGeom prst="line">
            <a:avLst/>
          </a:prstGeom>
          <a:ln w="38100" cmpd="sng">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5" name="Rectangle 104"/>
          <p:cNvSpPr/>
          <p:nvPr/>
        </p:nvSpPr>
        <p:spPr>
          <a:xfrm>
            <a:off x="828222" y="6216104"/>
            <a:ext cx="6614415" cy="461665"/>
          </a:xfrm>
          <a:prstGeom prst="rect">
            <a:avLst/>
          </a:prstGeom>
        </p:spPr>
        <p:txBody>
          <a:bodyPr wrap="square">
            <a:spAutoFit/>
          </a:bodyPr>
          <a:lstStyle/>
          <a:p>
            <a:r>
              <a:rPr lang="en-US" sz="2400" dirty="0"/>
              <a:t>Which phrase is an </a:t>
            </a:r>
            <a:r>
              <a:rPr lang="en-US" sz="2400" b="1" dirty="0">
                <a:solidFill>
                  <a:schemeClr val="accent6">
                    <a:lumMod val="75000"/>
                  </a:schemeClr>
                </a:solidFill>
              </a:rPr>
              <a:t>adverbial of </a:t>
            </a:r>
            <a:r>
              <a:rPr lang="en-US" sz="2400" b="1" dirty="0" smtClean="0">
                <a:solidFill>
                  <a:schemeClr val="accent6">
                    <a:lumMod val="75000"/>
                  </a:schemeClr>
                </a:solidFill>
              </a:rPr>
              <a:t>place</a:t>
            </a:r>
            <a:r>
              <a:rPr lang="en-US" sz="2400" dirty="0" smtClean="0"/>
              <a:t>?</a:t>
            </a:r>
            <a:endParaRPr lang="en-US" sz="2400" dirty="0"/>
          </a:p>
        </p:txBody>
      </p:sp>
      <p:grpSp>
        <p:nvGrpSpPr>
          <p:cNvPr id="110" name="Group 109"/>
          <p:cNvGrpSpPr/>
          <p:nvPr/>
        </p:nvGrpSpPr>
        <p:grpSpPr>
          <a:xfrm>
            <a:off x="1569806" y="3591173"/>
            <a:ext cx="6758219" cy="357758"/>
            <a:chOff x="1560281" y="3638798"/>
            <a:chExt cx="6758219" cy="357758"/>
          </a:xfrm>
        </p:grpSpPr>
        <p:cxnSp>
          <p:nvCxnSpPr>
            <p:cNvPr id="106" name="Straight Connector 105"/>
            <p:cNvCxnSpPr/>
            <p:nvPr/>
          </p:nvCxnSpPr>
          <p:spPr>
            <a:xfrm>
              <a:off x="7440381" y="3638798"/>
              <a:ext cx="878119" cy="0"/>
            </a:xfrm>
            <a:prstGeom prst="line">
              <a:avLst/>
            </a:prstGeom>
            <a:ln w="38100" cmpd="sng">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1560281" y="3996556"/>
              <a:ext cx="1652819" cy="0"/>
            </a:xfrm>
            <a:prstGeom prst="line">
              <a:avLst/>
            </a:prstGeom>
            <a:ln w="38100" cmpd="sng">
              <a:solidFill>
                <a:srgbClr val="FF6600"/>
              </a:solidFill>
            </a:ln>
            <a:effectLst/>
          </p:spPr>
          <p:style>
            <a:lnRef idx="2">
              <a:schemeClr val="accent1"/>
            </a:lnRef>
            <a:fillRef idx="0">
              <a:schemeClr val="accent1"/>
            </a:fillRef>
            <a:effectRef idx="1">
              <a:schemeClr val="accent1"/>
            </a:effectRef>
            <a:fontRef idx="minor">
              <a:schemeClr val="tx1"/>
            </a:fontRef>
          </p:style>
        </p:cxnSp>
      </p:grpSp>
      <p:pic>
        <p:nvPicPr>
          <p:cNvPr id="112" name="Picture 111" descr="78466413.tif"/>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188200" y="1003301"/>
            <a:ext cx="1834441" cy="1612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04460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500"/>
                                        <p:tgtEl>
                                          <p:spTgt spid="7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500"/>
                                        <p:tgtEl>
                                          <p:spTgt spid="10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10"/>
                                        </p:tgtEl>
                                        <p:attrNameLst>
                                          <p:attrName>style.visibility</p:attrName>
                                        </p:attrNameLst>
                                      </p:cBhvr>
                                      <p:to>
                                        <p:strVal val="visible"/>
                                      </p:to>
                                    </p:set>
                                    <p:animEffect transition="in" filter="fade">
                                      <p:cBhvr>
                                        <p:cTn id="56"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7" grpId="0"/>
      <p:bldP spid="78" grpId="0"/>
      <p:bldP spid="79" grpId="0"/>
      <p:bldP spid="96" grpId="0"/>
      <p:bldP spid="101"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REX Powerpoint banner.jpg"/>
          <p:cNvPicPr>
            <a:picLocks noChangeAspect="1"/>
          </p:cNvPicPr>
          <p:nvPr/>
        </p:nvPicPr>
        <p:blipFill>
          <a:blip r:embed="rId2" cstate="print"/>
          <a:stretch>
            <a:fillRect/>
          </a:stretch>
        </p:blipFill>
        <p:spPr>
          <a:xfrm>
            <a:off x="32" y="-24"/>
            <a:ext cx="9144000" cy="1627632"/>
          </a:xfrm>
          <a:prstGeom prst="rect">
            <a:avLst/>
          </a:prstGeom>
        </p:spPr>
      </p:pic>
      <p:sp>
        <p:nvSpPr>
          <p:cNvPr id="31" name="TextBox 30"/>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32" name="TextBox 31"/>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Text purpose 2</a:t>
            </a:r>
            <a:endParaRPr lang="en-US" dirty="0">
              <a:ln>
                <a:solidFill>
                  <a:schemeClr val="bg1"/>
                </a:solidFill>
              </a:ln>
              <a:solidFill>
                <a:srgbClr val="FFFF00"/>
              </a:solidFill>
            </a:endParaRPr>
          </a:p>
        </p:txBody>
      </p:sp>
      <p:pic>
        <p:nvPicPr>
          <p:cNvPr id="33" name="Picture 32" descr="Arrow right sm.tif">
            <a:hlinkClick r:id="" action="ppaction://hlinkshowjump?jump=nextslide"/>
          </p:cNvPr>
          <p:cNvPicPr>
            <a:picLocks noChangeAspect="1"/>
          </p:cNvPicPr>
          <p:nvPr/>
        </p:nvPicPr>
        <p:blipFill>
          <a:blip r:embed="rId3" cstate="print"/>
          <a:stretch>
            <a:fillRect/>
          </a:stretch>
        </p:blipFill>
        <p:spPr>
          <a:xfrm>
            <a:off x="8442960" y="6248400"/>
            <a:ext cx="396240" cy="359664"/>
          </a:xfrm>
          <a:prstGeom prst="rect">
            <a:avLst/>
          </a:prstGeom>
        </p:spPr>
      </p:pic>
      <p:pic>
        <p:nvPicPr>
          <p:cNvPr id="34" name="Picture 33" descr="Arrow left sm.tif">
            <a:hlinkClick r:id="" action="ppaction://hlinkshowjump?jump=previousslide"/>
          </p:cNvPr>
          <p:cNvPicPr>
            <a:picLocks noChangeAspect="1"/>
          </p:cNvPicPr>
          <p:nvPr/>
        </p:nvPicPr>
        <p:blipFill>
          <a:blip r:embed="rId4" cstate="print"/>
          <a:stretch>
            <a:fillRect/>
          </a:stretch>
        </p:blipFill>
        <p:spPr>
          <a:xfrm>
            <a:off x="7982712" y="6248400"/>
            <a:ext cx="396240" cy="359664"/>
          </a:xfrm>
          <a:prstGeom prst="rect">
            <a:avLst/>
          </a:prstGeom>
        </p:spPr>
      </p:pic>
      <p:pic>
        <p:nvPicPr>
          <p:cNvPr id="35" name="Picture 34" descr="House sm.tif">
            <a:hlinkClick r:id="" action="ppaction://hlinkshowjump?jump=firstslide"/>
          </p:cNvPr>
          <p:cNvPicPr>
            <a:picLocks noChangeAspect="1"/>
          </p:cNvPicPr>
          <p:nvPr/>
        </p:nvPicPr>
        <p:blipFill>
          <a:blip r:embed="rId5" cstate="print"/>
          <a:stretch>
            <a:fillRect/>
          </a:stretch>
        </p:blipFill>
        <p:spPr>
          <a:xfrm>
            <a:off x="7543800" y="6248400"/>
            <a:ext cx="374904" cy="359664"/>
          </a:xfrm>
          <a:prstGeom prst="rect">
            <a:avLst/>
          </a:prstGeom>
        </p:spPr>
      </p:pic>
      <p:sp>
        <p:nvSpPr>
          <p:cNvPr id="37" name="Rectangle 36"/>
          <p:cNvSpPr/>
          <p:nvPr/>
        </p:nvSpPr>
        <p:spPr>
          <a:xfrm>
            <a:off x="0" y="1049309"/>
            <a:ext cx="9144000" cy="1292662"/>
          </a:xfrm>
          <a:prstGeom prst="rect">
            <a:avLst/>
          </a:prstGeom>
        </p:spPr>
        <p:txBody>
          <a:bodyPr wrap="square">
            <a:spAutoFit/>
          </a:bodyPr>
          <a:lstStyle/>
          <a:p>
            <a:pPr algn="ctr"/>
            <a:r>
              <a:rPr lang="en-US" sz="2600" dirty="0"/>
              <a:t>Texts that persuade try to </a:t>
            </a:r>
            <a:r>
              <a:rPr lang="en-US" sz="2600" dirty="0" smtClean="0"/>
              <a:t>convince us to believe or </a:t>
            </a:r>
            <a:br>
              <a:rPr lang="en-US" sz="2600" dirty="0" smtClean="0"/>
            </a:br>
            <a:r>
              <a:rPr lang="en-US" sz="2600" dirty="0" smtClean="0"/>
              <a:t>do </a:t>
            </a:r>
            <a:r>
              <a:rPr lang="en-US" sz="2600" dirty="0"/>
              <a:t>things. Examples of persuasive texts are </a:t>
            </a:r>
            <a:r>
              <a:rPr lang="en-US" sz="2600" dirty="0" smtClean="0"/>
              <a:t>advertisements </a:t>
            </a:r>
            <a:r>
              <a:rPr lang="en-US" sz="2600" dirty="0"/>
              <a:t>and political speeches. In persuasive texts you can expect to find:</a:t>
            </a:r>
          </a:p>
        </p:txBody>
      </p:sp>
      <p:sp>
        <p:nvSpPr>
          <p:cNvPr id="44" name="Rectangle 43"/>
          <p:cNvSpPr/>
          <p:nvPr/>
        </p:nvSpPr>
        <p:spPr>
          <a:xfrm>
            <a:off x="1039920" y="2325770"/>
            <a:ext cx="7011879" cy="430887"/>
          </a:xfrm>
          <a:prstGeom prst="rect">
            <a:avLst/>
          </a:prstGeom>
        </p:spPr>
        <p:txBody>
          <a:bodyPr wrap="square">
            <a:spAutoFit/>
          </a:bodyPr>
          <a:lstStyle/>
          <a:p>
            <a:pPr marL="349200" indent="-349200">
              <a:buClr>
                <a:srgbClr val="FF0000"/>
              </a:buClr>
              <a:buFont typeface="Arial"/>
              <a:buChar char="•"/>
            </a:pPr>
            <a:r>
              <a:rPr lang="en-US" sz="2200" dirty="0" smtClean="0"/>
              <a:t>catchphrases </a:t>
            </a:r>
            <a:r>
              <a:rPr lang="en-US" sz="2200" dirty="0"/>
              <a:t>and slogans</a:t>
            </a:r>
          </a:p>
        </p:txBody>
      </p:sp>
      <p:sp>
        <p:nvSpPr>
          <p:cNvPr id="45" name="Rectangle 44"/>
          <p:cNvSpPr/>
          <p:nvPr/>
        </p:nvSpPr>
        <p:spPr>
          <a:xfrm>
            <a:off x="1039920" y="2672594"/>
            <a:ext cx="7011879" cy="430887"/>
          </a:xfrm>
          <a:prstGeom prst="rect">
            <a:avLst/>
          </a:prstGeom>
        </p:spPr>
        <p:txBody>
          <a:bodyPr wrap="square">
            <a:spAutoFit/>
          </a:bodyPr>
          <a:lstStyle/>
          <a:p>
            <a:pPr marL="349200" indent="-349200">
              <a:buClr>
                <a:srgbClr val="FF0000"/>
              </a:buClr>
              <a:buFont typeface="Arial"/>
              <a:buChar char="•"/>
            </a:pPr>
            <a:r>
              <a:rPr lang="en-US" sz="2200" dirty="0"/>
              <a:t>repetition of key words, phrases and ideas</a:t>
            </a:r>
          </a:p>
        </p:txBody>
      </p:sp>
      <p:sp>
        <p:nvSpPr>
          <p:cNvPr id="46" name="Rectangle 45"/>
          <p:cNvSpPr/>
          <p:nvPr/>
        </p:nvSpPr>
        <p:spPr>
          <a:xfrm>
            <a:off x="1039921" y="4030566"/>
            <a:ext cx="7011879" cy="430887"/>
          </a:xfrm>
          <a:prstGeom prst="rect">
            <a:avLst/>
          </a:prstGeom>
        </p:spPr>
        <p:txBody>
          <a:bodyPr wrap="square">
            <a:spAutoFit/>
          </a:bodyPr>
          <a:lstStyle/>
          <a:p>
            <a:pPr marL="349200" indent="-349200">
              <a:buClr>
                <a:srgbClr val="FF0000"/>
              </a:buClr>
              <a:buFont typeface="Arial"/>
              <a:buChar char="•"/>
            </a:pPr>
            <a:r>
              <a:rPr lang="en-US" sz="2200" dirty="0"/>
              <a:t>figurative language, such as similes and metaphors</a:t>
            </a:r>
          </a:p>
        </p:txBody>
      </p:sp>
      <p:sp>
        <p:nvSpPr>
          <p:cNvPr id="47" name="Rectangle 46"/>
          <p:cNvSpPr/>
          <p:nvPr/>
        </p:nvSpPr>
        <p:spPr>
          <a:xfrm>
            <a:off x="1039920" y="4402792"/>
            <a:ext cx="7011879" cy="430887"/>
          </a:xfrm>
          <a:prstGeom prst="rect">
            <a:avLst/>
          </a:prstGeom>
        </p:spPr>
        <p:txBody>
          <a:bodyPr wrap="square">
            <a:spAutoFit/>
          </a:bodyPr>
          <a:lstStyle/>
          <a:p>
            <a:pPr marL="349200" indent="-349200">
              <a:buClr>
                <a:srgbClr val="FF0000"/>
              </a:buClr>
              <a:buFont typeface="Arial"/>
              <a:buChar char="•"/>
            </a:pPr>
            <a:r>
              <a:rPr lang="en-US" sz="2200" dirty="0"/>
              <a:t>exaggerated language (also known as hyperbole) </a:t>
            </a:r>
          </a:p>
        </p:txBody>
      </p:sp>
      <p:sp>
        <p:nvSpPr>
          <p:cNvPr id="48" name="Rectangle 47"/>
          <p:cNvSpPr/>
          <p:nvPr/>
        </p:nvSpPr>
        <p:spPr>
          <a:xfrm>
            <a:off x="1039920" y="3044818"/>
            <a:ext cx="7634180" cy="707373"/>
          </a:xfrm>
          <a:prstGeom prst="rect">
            <a:avLst/>
          </a:prstGeom>
        </p:spPr>
        <p:txBody>
          <a:bodyPr wrap="square">
            <a:spAutoFit/>
          </a:bodyPr>
          <a:lstStyle/>
          <a:p>
            <a:pPr marL="349200" indent="-349200">
              <a:lnSpc>
                <a:spcPct val="90000"/>
              </a:lnSpc>
              <a:buClr>
                <a:srgbClr val="FF0000"/>
              </a:buClr>
              <a:buFont typeface="Arial"/>
              <a:buChar char="•"/>
            </a:pPr>
            <a:r>
              <a:rPr lang="en-US" sz="2200" dirty="0"/>
              <a:t>words with appealing sounds, such as rhyme, onomatopoeia and alliteration</a:t>
            </a:r>
          </a:p>
        </p:txBody>
      </p:sp>
      <p:sp>
        <p:nvSpPr>
          <p:cNvPr id="49" name="Rectangle 48"/>
          <p:cNvSpPr/>
          <p:nvPr/>
        </p:nvSpPr>
        <p:spPr>
          <a:xfrm>
            <a:off x="1039920" y="3658342"/>
            <a:ext cx="8167580" cy="430887"/>
          </a:xfrm>
          <a:prstGeom prst="rect">
            <a:avLst/>
          </a:prstGeom>
        </p:spPr>
        <p:txBody>
          <a:bodyPr wrap="square">
            <a:spAutoFit/>
          </a:bodyPr>
          <a:lstStyle/>
          <a:p>
            <a:pPr marL="349200" indent="-349200">
              <a:buClr>
                <a:srgbClr val="FF0000"/>
              </a:buClr>
              <a:buFont typeface="Arial"/>
              <a:buChar char="•"/>
            </a:pPr>
            <a:r>
              <a:rPr lang="en-US" sz="2200" dirty="0"/>
              <a:t>emotive language (language that appeals to our emotions)</a:t>
            </a:r>
          </a:p>
        </p:txBody>
      </p:sp>
      <p:sp>
        <p:nvSpPr>
          <p:cNvPr id="50" name="Rectangle 49"/>
          <p:cNvSpPr/>
          <p:nvPr/>
        </p:nvSpPr>
        <p:spPr>
          <a:xfrm>
            <a:off x="1039920" y="4789388"/>
            <a:ext cx="7011879" cy="430887"/>
          </a:xfrm>
          <a:prstGeom prst="rect">
            <a:avLst/>
          </a:prstGeom>
        </p:spPr>
        <p:txBody>
          <a:bodyPr wrap="square">
            <a:spAutoFit/>
          </a:bodyPr>
          <a:lstStyle/>
          <a:p>
            <a:pPr marL="349200" indent="-349200">
              <a:buClr>
                <a:srgbClr val="FF0000"/>
              </a:buClr>
              <a:buFont typeface="Arial"/>
              <a:buChar char="•"/>
            </a:pPr>
            <a:r>
              <a:rPr lang="en-US" sz="2200" dirty="0"/>
              <a:t>rhetorical questions</a:t>
            </a:r>
          </a:p>
        </p:txBody>
      </p:sp>
      <p:sp>
        <p:nvSpPr>
          <p:cNvPr id="51" name="Rectangle 50"/>
          <p:cNvSpPr/>
          <p:nvPr/>
        </p:nvSpPr>
        <p:spPr>
          <a:xfrm>
            <a:off x="1039920" y="5157936"/>
            <a:ext cx="7011879" cy="430887"/>
          </a:xfrm>
          <a:prstGeom prst="rect">
            <a:avLst/>
          </a:prstGeom>
        </p:spPr>
        <p:txBody>
          <a:bodyPr wrap="square">
            <a:spAutoFit/>
          </a:bodyPr>
          <a:lstStyle/>
          <a:p>
            <a:pPr marL="349200" indent="-349200">
              <a:buClr>
                <a:srgbClr val="FF0000"/>
              </a:buClr>
              <a:buFont typeface="Arial"/>
              <a:buChar char="•"/>
            </a:pPr>
            <a:r>
              <a:rPr lang="en-US" sz="2200" dirty="0"/>
              <a:t>question and answer structures</a:t>
            </a:r>
          </a:p>
        </p:txBody>
      </p:sp>
      <p:sp>
        <p:nvSpPr>
          <p:cNvPr id="52" name="Rectangle 51"/>
          <p:cNvSpPr/>
          <p:nvPr/>
        </p:nvSpPr>
        <p:spPr>
          <a:xfrm>
            <a:off x="1039920" y="5534744"/>
            <a:ext cx="7621480" cy="707373"/>
          </a:xfrm>
          <a:prstGeom prst="rect">
            <a:avLst/>
          </a:prstGeom>
        </p:spPr>
        <p:txBody>
          <a:bodyPr wrap="square">
            <a:spAutoFit/>
          </a:bodyPr>
          <a:lstStyle/>
          <a:p>
            <a:pPr marL="349200" indent="-349200">
              <a:lnSpc>
                <a:spcPct val="90000"/>
              </a:lnSpc>
              <a:buClr>
                <a:srgbClr val="FF0000"/>
              </a:buClr>
              <a:buFont typeface="Arial"/>
              <a:buChar char="•"/>
            </a:pPr>
            <a:r>
              <a:rPr lang="en-US" sz="2200" dirty="0"/>
              <a:t>use of the personal pronoun </a:t>
            </a:r>
            <a:r>
              <a:rPr lang="en-US" sz="2200" b="1" dirty="0">
                <a:solidFill>
                  <a:srgbClr val="FF0000"/>
                </a:solidFill>
              </a:rPr>
              <a:t>you</a:t>
            </a:r>
            <a:r>
              <a:rPr lang="en-US" sz="2200" dirty="0"/>
              <a:t>, so that people believe they are being addressed directly</a:t>
            </a:r>
          </a:p>
        </p:txBody>
      </p:sp>
      <p:sp>
        <p:nvSpPr>
          <p:cNvPr id="53" name="Rectangle 52"/>
          <p:cNvSpPr/>
          <p:nvPr/>
        </p:nvSpPr>
        <p:spPr>
          <a:xfrm>
            <a:off x="1039920" y="6169620"/>
            <a:ext cx="7378593" cy="430887"/>
          </a:xfrm>
          <a:prstGeom prst="rect">
            <a:avLst/>
          </a:prstGeom>
        </p:spPr>
        <p:txBody>
          <a:bodyPr wrap="square">
            <a:spAutoFit/>
          </a:bodyPr>
          <a:lstStyle/>
          <a:p>
            <a:pPr marL="349200" indent="-349200">
              <a:buClr>
                <a:srgbClr val="FF0000"/>
              </a:buClr>
              <a:buFont typeface="Arial"/>
              <a:buChar char="•"/>
            </a:pPr>
            <a:r>
              <a:rPr lang="en-US" sz="2200" dirty="0"/>
              <a:t>modal verbs and adverbs.</a:t>
            </a:r>
          </a:p>
        </p:txBody>
      </p:sp>
    </p:spTree>
    <p:extLst>
      <p:ext uri="{BB962C8B-B14F-4D97-AF65-F5344CB8AC3E}">
        <p14:creationId xmlns:p14="http://schemas.microsoft.com/office/powerpoint/2010/main" xmlns="" val="73453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257860" y="2083770"/>
            <a:ext cx="8630553" cy="2869230"/>
          </a:xfrm>
          <a:prstGeom prst="roundRect">
            <a:avLst/>
          </a:prstGeom>
          <a:solidFill>
            <a:srgbClr val="FFF8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descr="REX Powerpoint banner.jpg"/>
          <p:cNvPicPr>
            <a:picLocks noChangeAspect="1"/>
          </p:cNvPicPr>
          <p:nvPr/>
        </p:nvPicPr>
        <p:blipFill>
          <a:blip r:embed="rId2" cstate="print"/>
          <a:stretch>
            <a:fillRect/>
          </a:stretch>
        </p:blipFill>
        <p:spPr>
          <a:xfrm>
            <a:off x="32" y="-24"/>
            <a:ext cx="9144000" cy="1627632"/>
          </a:xfrm>
          <a:prstGeom prst="rect">
            <a:avLst/>
          </a:prstGeom>
        </p:spPr>
      </p:pic>
      <p:sp>
        <p:nvSpPr>
          <p:cNvPr id="33" name="TextBox 32"/>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34" name="TextBox 33"/>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Text purpose 2</a:t>
            </a:r>
            <a:endParaRPr lang="en-US" dirty="0">
              <a:ln>
                <a:solidFill>
                  <a:schemeClr val="bg1"/>
                </a:solidFill>
              </a:ln>
              <a:solidFill>
                <a:srgbClr val="FFFF00"/>
              </a:solidFill>
            </a:endParaRPr>
          </a:p>
        </p:txBody>
      </p:sp>
      <p:pic>
        <p:nvPicPr>
          <p:cNvPr id="35" name="Picture 34" descr="Arrow right sm.tif">
            <a:hlinkClick r:id="" action="ppaction://hlinkshowjump?jump=nextslide"/>
          </p:cNvPr>
          <p:cNvPicPr>
            <a:picLocks noChangeAspect="1"/>
          </p:cNvPicPr>
          <p:nvPr/>
        </p:nvPicPr>
        <p:blipFill>
          <a:blip r:embed="rId3" cstate="print"/>
          <a:stretch>
            <a:fillRect/>
          </a:stretch>
        </p:blipFill>
        <p:spPr>
          <a:xfrm>
            <a:off x="8442960" y="6248400"/>
            <a:ext cx="396240" cy="359664"/>
          </a:xfrm>
          <a:prstGeom prst="rect">
            <a:avLst/>
          </a:prstGeom>
        </p:spPr>
      </p:pic>
      <p:pic>
        <p:nvPicPr>
          <p:cNvPr id="36" name="Picture 35" descr="Arrow left sm.tif">
            <a:hlinkClick r:id="" action="ppaction://hlinkshowjump?jump=previousslide"/>
          </p:cNvPr>
          <p:cNvPicPr>
            <a:picLocks noChangeAspect="1"/>
          </p:cNvPicPr>
          <p:nvPr/>
        </p:nvPicPr>
        <p:blipFill>
          <a:blip r:embed="rId4" cstate="print"/>
          <a:stretch>
            <a:fillRect/>
          </a:stretch>
        </p:blipFill>
        <p:spPr>
          <a:xfrm>
            <a:off x="7982712" y="6248400"/>
            <a:ext cx="396240" cy="359664"/>
          </a:xfrm>
          <a:prstGeom prst="rect">
            <a:avLst/>
          </a:prstGeom>
        </p:spPr>
      </p:pic>
      <p:pic>
        <p:nvPicPr>
          <p:cNvPr id="37" name="Picture 36" descr="House sm.tif">
            <a:hlinkClick r:id="" action="ppaction://hlinkshowjump?jump=firstslide"/>
          </p:cNvPr>
          <p:cNvPicPr>
            <a:picLocks noChangeAspect="1"/>
          </p:cNvPicPr>
          <p:nvPr/>
        </p:nvPicPr>
        <p:blipFill>
          <a:blip r:embed="rId5" cstate="print"/>
          <a:stretch>
            <a:fillRect/>
          </a:stretch>
        </p:blipFill>
        <p:spPr>
          <a:xfrm>
            <a:off x="7543800" y="6248400"/>
            <a:ext cx="374904" cy="359664"/>
          </a:xfrm>
          <a:prstGeom prst="rect">
            <a:avLst/>
          </a:prstGeom>
        </p:spPr>
      </p:pic>
      <p:sp>
        <p:nvSpPr>
          <p:cNvPr id="38" name="Content Placeholder 2"/>
          <p:cNvSpPr>
            <a:spLocks noGrp="1"/>
          </p:cNvSpPr>
          <p:nvPr>
            <p:ph idx="1"/>
          </p:nvPr>
        </p:nvSpPr>
        <p:spPr>
          <a:xfrm>
            <a:off x="10948" y="1004197"/>
            <a:ext cx="9144000" cy="1161029"/>
          </a:xfrm>
        </p:spPr>
        <p:txBody>
          <a:bodyPr vert="horz">
            <a:noAutofit/>
          </a:bodyPr>
          <a:lstStyle/>
          <a:p>
            <a:pPr marL="0" indent="0" algn="ctr">
              <a:lnSpc>
                <a:spcPct val="90000"/>
              </a:lnSpc>
              <a:buNone/>
            </a:pPr>
            <a:r>
              <a:rPr lang="en-US" sz="3400" dirty="0"/>
              <a:t>This is an extract from a speech. </a:t>
            </a:r>
            <a:r>
              <a:rPr lang="en-US" sz="3400" dirty="0" smtClean="0"/>
              <a:t/>
            </a:r>
            <a:br>
              <a:rPr lang="en-US" sz="3400" dirty="0" smtClean="0"/>
            </a:br>
            <a:r>
              <a:rPr lang="en-US" sz="3400" dirty="0" smtClean="0"/>
              <a:t>Its </a:t>
            </a:r>
            <a:r>
              <a:rPr lang="en-US" sz="3400" dirty="0"/>
              <a:t>purpose is to persuade people.</a:t>
            </a:r>
          </a:p>
        </p:txBody>
      </p:sp>
      <p:sp>
        <p:nvSpPr>
          <p:cNvPr id="39" name="Rectangle 38"/>
          <p:cNvSpPr/>
          <p:nvPr/>
        </p:nvSpPr>
        <p:spPr>
          <a:xfrm>
            <a:off x="0" y="4958625"/>
            <a:ext cx="9144000" cy="461665"/>
          </a:xfrm>
          <a:prstGeom prst="rect">
            <a:avLst/>
          </a:prstGeom>
        </p:spPr>
        <p:txBody>
          <a:bodyPr wrap="square">
            <a:spAutoFit/>
          </a:bodyPr>
          <a:lstStyle/>
          <a:p>
            <a:pPr algn="ctr"/>
            <a:r>
              <a:rPr lang="en-US" sz="2400" dirty="0"/>
              <a:t>Which words, phrases or ideas are repeated?</a:t>
            </a:r>
          </a:p>
        </p:txBody>
      </p:sp>
      <p:sp>
        <p:nvSpPr>
          <p:cNvPr id="40" name="Rectangle 39"/>
          <p:cNvSpPr/>
          <p:nvPr/>
        </p:nvSpPr>
        <p:spPr>
          <a:xfrm>
            <a:off x="528048" y="2089742"/>
            <a:ext cx="8171452" cy="2800766"/>
          </a:xfrm>
          <a:prstGeom prst="rect">
            <a:avLst/>
          </a:prstGeom>
        </p:spPr>
        <p:txBody>
          <a:bodyPr wrap="square">
            <a:spAutoFit/>
          </a:bodyPr>
          <a:lstStyle/>
          <a:p>
            <a:r>
              <a:rPr lang="en-US" sz="2200" dirty="0"/>
              <a:t>I definitely think the Council has made a mistake in planning high-rise developments for our suburb. Such high-rise developments might bring more people into the area, but that means more cars, and exhaust fumes from cars are one of the main causes of air pollution in urban areas. So not only will we be living in a gloomy suburb that hardly ever sees the sun, but we will also be forced to breathe polluted air, and that could lead to health problems. And where are all those cars going to park? Our suburb is already overflowing with cars. </a:t>
            </a:r>
          </a:p>
        </p:txBody>
      </p:sp>
      <p:sp>
        <p:nvSpPr>
          <p:cNvPr id="44" name="Rectangle 43"/>
          <p:cNvSpPr/>
          <p:nvPr/>
        </p:nvSpPr>
        <p:spPr>
          <a:xfrm>
            <a:off x="0" y="5323393"/>
            <a:ext cx="9144000" cy="461665"/>
          </a:xfrm>
          <a:prstGeom prst="rect">
            <a:avLst/>
          </a:prstGeom>
        </p:spPr>
        <p:txBody>
          <a:bodyPr wrap="square">
            <a:spAutoFit/>
          </a:bodyPr>
          <a:lstStyle/>
          <a:p>
            <a:pPr algn="ctr"/>
            <a:r>
              <a:rPr lang="en-US" sz="2400" dirty="0"/>
              <a:t>Find examples of emotive language.</a:t>
            </a:r>
          </a:p>
        </p:txBody>
      </p:sp>
      <p:sp>
        <p:nvSpPr>
          <p:cNvPr id="65" name="Rectangle 64"/>
          <p:cNvSpPr/>
          <p:nvPr/>
        </p:nvSpPr>
        <p:spPr>
          <a:xfrm>
            <a:off x="0" y="5722665"/>
            <a:ext cx="9144000" cy="461665"/>
          </a:xfrm>
          <a:prstGeom prst="rect">
            <a:avLst/>
          </a:prstGeom>
        </p:spPr>
        <p:txBody>
          <a:bodyPr wrap="square">
            <a:spAutoFit/>
          </a:bodyPr>
          <a:lstStyle/>
          <a:p>
            <a:pPr algn="ctr"/>
            <a:r>
              <a:rPr lang="en-US" sz="2400" dirty="0"/>
              <a:t>Find examples of </a:t>
            </a:r>
            <a:r>
              <a:rPr lang="en-US" sz="2400" dirty="0" smtClean="0"/>
              <a:t>exaggerated language</a:t>
            </a:r>
            <a:r>
              <a:rPr lang="en-US" sz="2400" dirty="0"/>
              <a:t>.</a:t>
            </a:r>
          </a:p>
        </p:txBody>
      </p:sp>
      <p:sp>
        <p:nvSpPr>
          <p:cNvPr id="66" name="Rectangle 65"/>
          <p:cNvSpPr/>
          <p:nvPr/>
        </p:nvSpPr>
        <p:spPr>
          <a:xfrm>
            <a:off x="0" y="6104686"/>
            <a:ext cx="9144000" cy="461665"/>
          </a:xfrm>
          <a:prstGeom prst="rect">
            <a:avLst/>
          </a:prstGeom>
        </p:spPr>
        <p:txBody>
          <a:bodyPr wrap="square">
            <a:spAutoFit/>
          </a:bodyPr>
          <a:lstStyle/>
          <a:p>
            <a:pPr algn="ctr"/>
            <a:r>
              <a:rPr lang="en-US" sz="2400" dirty="0"/>
              <a:t>Find a rhetorical question.</a:t>
            </a:r>
          </a:p>
        </p:txBody>
      </p:sp>
      <p:grpSp>
        <p:nvGrpSpPr>
          <p:cNvPr id="82" name="Group 81"/>
          <p:cNvGrpSpPr/>
          <p:nvPr/>
        </p:nvGrpSpPr>
        <p:grpSpPr>
          <a:xfrm>
            <a:off x="639276" y="2436549"/>
            <a:ext cx="7831624" cy="2366019"/>
            <a:chOff x="639276" y="2493699"/>
            <a:chExt cx="7831624" cy="2366019"/>
          </a:xfrm>
        </p:grpSpPr>
        <p:cxnSp>
          <p:nvCxnSpPr>
            <p:cNvPr id="47" name="Straight Connector 46"/>
            <p:cNvCxnSpPr/>
            <p:nvPr/>
          </p:nvCxnSpPr>
          <p:spPr>
            <a:xfrm>
              <a:off x="2666019" y="2836599"/>
              <a:ext cx="1245581"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883400" y="3501008"/>
              <a:ext cx="1387782"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39276" y="4511244"/>
              <a:ext cx="1253024"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7997798" y="4859718"/>
              <a:ext cx="465996"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644008" y="2836599"/>
              <a:ext cx="2683892"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542319" y="4859105"/>
              <a:ext cx="1245581"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58168" y="2836599"/>
              <a:ext cx="1602432"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7476481" y="2493699"/>
              <a:ext cx="994419"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6845300" y="3166740"/>
              <a:ext cx="465996"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2946400" y="3517131"/>
              <a:ext cx="465996"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1308100" y="4854275"/>
              <a:ext cx="465996"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2" name="Group 91"/>
          <p:cNvGrpSpPr/>
          <p:nvPr/>
        </p:nvGrpSpPr>
        <p:grpSpPr>
          <a:xfrm>
            <a:off x="618728" y="3801897"/>
            <a:ext cx="7407672" cy="660192"/>
            <a:chOff x="618728" y="3849603"/>
            <a:chExt cx="7407672" cy="660192"/>
          </a:xfrm>
        </p:grpSpPr>
        <p:cxnSp>
          <p:nvCxnSpPr>
            <p:cNvPr id="54" name="Straight Connector 53"/>
            <p:cNvCxnSpPr/>
            <p:nvPr/>
          </p:nvCxnSpPr>
          <p:spPr>
            <a:xfrm>
              <a:off x="5763329" y="3849603"/>
              <a:ext cx="2263071" cy="0"/>
            </a:xfrm>
            <a:prstGeom prst="line">
              <a:avLst/>
            </a:prstGeom>
            <a:ln w="38100"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19829" y="4174480"/>
              <a:ext cx="2745671" cy="0"/>
            </a:xfrm>
            <a:prstGeom prst="line">
              <a:avLst/>
            </a:prstGeom>
            <a:ln w="38100"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5676422" y="4174480"/>
              <a:ext cx="1933972" cy="0"/>
            </a:xfrm>
            <a:prstGeom prst="line">
              <a:avLst/>
            </a:prstGeom>
            <a:ln w="38100"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618728" y="4509795"/>
              <a:ext cx="1298972" cy="0"/>
            </a:xfrm>
            <a:prstGeom prst="line">
              <a:avLst/>
            </a:prstGeom>
            <a:ln w="38100"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578296" y="4509120"/>
              <a:ext cx="1879600" cy="0"/>
            </a:xfrm>
            <a:prstGeom prst="line">
              <a:avLst/>
            </a:prstGeom>
            <a:ln w="38100" cmpd="sng">
              <a:solidFill>
                <a:srgbClr val="00B050"/>
              </a:solidFill>
            </a:ln>
            <a:effectLst/>
          </p:spPr>
          <p:style>
            <a:lnRef idx="2">
              <a:schemeClr val="accent1"/>
            </a:lnRef>
            <a:fillRef idx="0">
              <a:schemeClr val="accent1"/>
            </a:fillRef>
            <a:effectRef idx="1">
              <a:schemeClr val="accent1"/>
            </a:effectRef>
            <a:fontRef idx="minor">
              <a:schemeClr val="tx1"/>
            </a:fontRef>
          </p:style>
        </p:cxnSp>
      </p:grpSp>
      <p:cxnSp>
        <p:nvCxnSpPr>
          <p:cNvPr id="60" name="Straight Connector 59"/>
          <p:cNvCxnSpPr/>
          <p:nvPr/>
        </p:nvCxnSpPr>
        <p:spPr>
          <a:xfrm>
            <a:off x="3535499" y="4802704"/>
            <a:ext cx="4935401" cy="0"/>
          </a:xfrm>
          <a:prstGeom prst="line">
            <a:avLst/>
          </a:prstGeom>
          <a:ln w="38100" cmpd="sng">
            <a:solidFill>
              <a:srgbClr val="5598E5"/>
            </a:solidFill>
          </a:ln>
          <a:effectLst/>
        </p:spPr>
        <p:style>
          <a:lnRef idx="2">
            <a:schemeClr val="accent1"/>
          </a:lnRef>
          <a:fillRef idx="0">
            <a:schemeClr val="accent1"/>
          </a:fillRef>
          <a:effectRef idx="1">
            <a:schemeClr val="accent1"/>
          </a:effectRef>
          <a:fontRef idx="minor">
            <a:schemeClr val="tx1"/>
          </a:fontRef>
        </p:style>
      </p:cxnSp>
      <p:grpSp>
        <p:nvGrpSpPr>
          <p:cNvPr id="97" name="Group 96"/>
          <p:cNvGrpSpPr/>
          <p:nvPr/>
        </p:nvGrpSpPr>
        <p:grpSpPr>
          <a:xfrm>
            <a:off x="560290" y="4457107"/>
            <a:ext cx="8015304" cy="342267"/>
            <a:chOff x="607996" y="4496862"/>
            <a:chExt cx="8015304" cy="342267"/>
          </a:xfrm>
        </p:grpSpPr>
        <p:cxnSp>
          <p:nvCxnSpPr>
            <p:cNvPr id="57" name="Straight Connector 56"/>
            <p:cNvCxnSpPr/>
            <p:nvPr/>
          </p:nvCxnSpPr>
          <p:spPr>
            <a:xfrm>
              <a:off x="6602396" y="4496862"/>
              <a:ext cx="2020904" cy="0"/>
            </a:xfrm>
            <a:prstGeom prst="line">
              <a:avLst/>
            </a:prstGeom>
            <a:ln w="38100" cmpd="sng">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607996" y="4839129"/>
              <a:ext cx="2770204" cy="0"/>
            </a:xfrm>
            <a:prstGeom prst="line">
              <a:avLst/>
            </a:prstGeom>
            <a:ln w="38100" cmpd="sng">
              <a:solidFill>
                <a:srgbClr val="FF66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164559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fade">
                                      <p:cBhvr>
                                        <p:cTn id="20" dur="500"/>
                                        <p:tgtEl>
                                          <p:spTgt spid="9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4" grpId="0"/>
      <p:bldP spid="65"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X Powerpoint banner.jpg"/>
          <p:cNvPicPr>
            <a:picLocks noChangeAspect="1"/>
          </p:cNvPicPr>
          <p:nvPr/>
        </p:nvPicPr>
        <p:blipFill>
          <a:blip r:embed="rId2" cstate="print"/>
          <a:stretch>
            <a:fillRect/>
          </a:stretch>
        </p:blipFill>
        <p:spPr>
          <a:xfrm>
            <a:off x="32" y="-24"/>
            <a:ext cx="9144000" cy="1627632"/>
          </a:xfrm>
          <a:prstGeom prst="rect">
            <a:avLst/>
          </a:prstGeom>
        </p:spPr>
      </p:pic>
      <p:sp>
        <p:nvSpPr>
          <p:cNvPr id="5" name="TextBox 4"/>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6" name="TextBox 5"/>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Text purpose 2</a:t>
            </a:r>
            <a:endParaRPr lang="en-US" dirty="0">
              <a:ln>
                <a:solidFill>
                  <a:schemeClr val="bg1"/>
                </a:solidFill>
              </a:ln>
              <a:solidFill>
                <a:srgbClr val="FFFF00"/>
              </a:solidFill>
            </a:endParaRPr>
          </a:p>
        </p:txBody>
      </p:sp>
      <p:pic>
        <p:nvPicPr>
          <p:cNvPr id="7" name="Picture 6" descr="Arrow right sm.tif">
            <a:hlinkClick r:id="" action="ppaction://hlinkshowjump?jump=nextslide"/>
          </p:cNvPr>
          <p:cNvPicPr>
            <a:picLocks noChangeAspect="1"/>
          </p:cNvPicPr>
          <p:nvPr/>
        </p:nvPicPr>
        <p:blipFill>
          <a:blip r:embed="rId3" cstate="print"/>
          <a:stretch>
            <a:fillRect/>
          </a:stretch>
        </p:blipFill>
        <p:spPr>
          <a:xfrm>
            <a:off x="8442960" y="6248400"/>
            <a:ext cx="396240" cy="359664"/>
          </a:xfrm>
          <a:prstGeom prst="rect">
            <a:avLst/>
          </a:prstGeom>
        </p:spPr>
      </p:pic>
      <p:pic>
        <p:nvPicPr>
          <p:cNvPr id="8" name="Picture 7" descr="Arrow left sm.tif">
            <a:hlinkClick r:id="" action="ppaction://hlinkshowjump?jump=previousslide"/>
          </p:cNvPr>
          <p:cNvPicPr>
            <a:picLocks noChangeAspect="1"/>
          </p:cNvPicPr>
          <p:nvPr/>
        </p:nvPicPr>
        <p:blipFill>
          <a:blip r:embed="rId4" cstate="print"/>
          <a:stretch>
            <a:fillRect/>
          </a:stretch>
        </p:blipFill>
        <p:spPr>
          <a:xfrm>
            <a:off x="7982712" y="6248400"/>
            <a:ext cx="396240" cy="359664"/>
          </a:xfrm>
          <a:prstGeom prst="rect">
            <a:avLst/>
          </a:prstGeom>
        </p:spPr>
      </p:pic>
      <p:pic>
        <p:nvPicPr>
          <p:cNvPr id="9" name="Picture 8" descr="House sm.tif">
            <a:hlinkClick r:id="" action="ppaction://hlinkshowjump?jump=firstslide"/>
          </p:cNvPr>
          <p:cNvPicPr>
            <a:picLocks noChangeAspect="1"/>
          </p:cNvPicPr>
          <p:nvPr/>
        </p:nvPicPr>
        <p:blipFill>
          <a:blip r:embed="rId5" cstate="print"/>
          <a:stretch>
            <a:fillRect/>
          </a:stretch>
        </p:blipFill>
        <p:spPr>
          <a:xfrm>
            <a:off x="7543800" y="6248400"/>
            <a:ext cx="374904" cy="359664"/>
          </a:xfrm>
          <a:prstGeom prst="rect">
            <a:avLst/>
          </a:prstGeom>
        </p:spPr>
      </p:pic>
      <p:sp>
        <p:nvSpPr>
          <p:cNvPr id="10" name="Content Placeholder 2"/>
          <p:cNvSpPr>
            <a:spLocks noGrp="1"/>
          </p:cNvSpPr>
          <p:nvPr>
            <p:ph idx="1"/>
          </p:nvPr>
        </p:nvSpPr>
        <p:spPr>
          <a:xfrm>
            <a:off x="0" y="1013722"/>
            <a:ext cx="9144000" cy="1161029"/>
          </a:xfrm>
        </p:spPr>
        <p:txBody>
          <a:bodyPr vert="horz">
            <a:noAutofit/>
          </a:bodyPr>
          <a:lstStyle/>
          <a:p>
            <a:pPr marL="0" indent="0" algn="ctr">
              <a:lnSpc>
                <a:spcPct val="90000"/>
              </a:lnSpc>
              <a:buNone/>
            </a:pPr>
            <a:r>
              <a:rPr lang="en-US" sz="2800" dirty="0"/>
              <a:t>These are extracts from advertisements. </a:t>
            </a:r>
            <a:r>
              <a:rPr lang="en-US" sz="2800" dirty="0" smtClean="0"/>
              <a:t/>
            </a:r>
            <a:br>
              <a:rPr lang="en-US" sz="2800" dirty="0" smtClean="0"/>
            </a:br>
            <a:r>
              <a:rPr lang="en-US" sz="2800" dirty="0" smtClean="0"/>
              <a:t>Their </a:t>
            </a:r>
            <a:r>
              <a:rPr lang="en-US" sz="2800" dirty="0"/>
              <a:t>purpose is to persuade people to buy </a:t>
            </a:r>
            <a:r>
              <a:rPr lang="en-US" sz="2800" dirty="0" smtClean="0"/>
              <a:t>certain products</a:t>
            </a:r>
            <a:r>
              <a:rPr lang="en-US" sz="2800" dirty="0"/>
              <a:t>.</a:t>
            </a:r>
          </a:p>
        </p:txBody>
      </p:sp>
      <p:sp>
        <p:nvSpPr>
          <p:cNvPr id="11" name="Rectangle 10"/>
          <p:cNvSpPr/>
          <p:nvPr/>
        </p:nvSpPr>
        <p:spPr>
          <a:xfrm>
            <a:off x="483060" y="3519569"/>
            <a:ext cx="3821502" cy="461665"/>
          </a:xfrm>
          <a:prstGeom prst="rect">
            <a:avLst/>
          </a:prstGeom>
        </p:spPr>
        <p:txBody>
          <a:bodyPr wrap="square">
            <a:spAutoFit/>
          </a:bodyPr>
          <a:lstStyle/>
          <a:p>
            <a:r>
              <a:rPr lang="en-US" sz="2400" dirty="0"/>
              <a:t>Find a </a:t>
            </a:r>
            <a:r>
              <a:rPr lang="en-US" sz="2400" b="1" dirty="0">
                <a:solidFill>
                  <a:srgbClr val="00B050"/>
                </a:solidFill>
              </a:rPr>
              <a:t>catchphrase or slogan</a:t>
            </a:r>
            <a:r>
              <a:rPr lang="en-US" sz="2400" dirty="0"/>
              <a:t>.</a:t>
            </a:r>
          </a:p>
        </p:txBody>
      </p:sp>
      <p:sp>
        <p:nvSpPr>
          <p:cNvPr id="13" name="Rectangle 12"/>
          <p:cNvSpPr/>
          <p:nvPr/>
        </p:nvSpPr>
        <p:spPr>
          <a:xfrm>
            <a:off x="483060" y="3957669"/>
            <a:ext cx="3485072" cy="461665"/>
          </a:xfrm>
          <a:prstGeom prst="rect">
            <a:avLst/>
          </a:prstGeom>
          <a:ln>
            <a:noFill/>
          </a:ln>
        </p:spPr>
        <p:txBody>
          <a:bodyPr wrap="square">
            <a:spAutoFit/>
          </a:bodyPr>
          <a:lstStyle/>
          <a:p>
            <a:r>
              <a:rPr lang="en-US" sz="2400" dirty="0"/>
              <a:t>Find an example of </a:t>
            </a:r>
            <a:r>
              <a:rPr lang="en-US" sz="2400" b="1" dirty="0">
                <a:solidFill>
                  <a:srgbClr val="0070C0"/>
                </a:solidFill>
              </a:rPr>
              <a:t>rhyme</a:t>
            </a:r>
            <a:r>
              <a:rPr lang="en-US" sz="2400" dirty="0"/>
              <a:t>.</a:t>
            </a:r>
          </a:p>
        </p:txBody>
      </p:sp>
      <p:sp>
        <p:nvSpPr>
          <p:cNvPr id="14" name="Rectangle 13"/>
          <p:cNvSpPr/>
          <p:nvPr/>
        </p:nvSpPr>
        <p:spPr>
          <a:xfrm>
            <a:off x="483060" y="4395769"/>
            <a:ext cx="4157941" cy="461665"/>
          </a:xfrm>
          <a:prstGeom prst="rect">
            <a:avLst/>
          </a:prstGeom>
        </p:spPr>
        <p:txBody>
          <a:bodyPr wrap="square">
            <a:spAutoFit/>
          </a:bodyPr>
          <a:lstStyle/>
          <a:p>
            <a:r>
              <a:rPr lang="en-US" sz="2400" dirty="0"/>
              <a:t>Find </a:t>
            </a:r>
            <a:r>
              <a:rPr lang="en-US" sz="2400" dirty="0" smtClean="0"/>
              <a:t>examples </a:t>
            </a:r>
            <a:r>
              <a:rPr lang="en-US" sz="2400" dirty="0"/>
              <a:t>of </a:t>
            </a:r>
            <a:r>
              <a:rPr lang="en-US" sz="2400" b="1" dirty="0">
                <a:solidFill>
                  <a:srgbClr val="7030A0"/>
                </a:solidFill>
              </a:rPr>
              <a:t>alliteration</a:t>
            </a:r>
            <a:r>
              <a:rPr lang="en-US" sz="2400" dirty="0"/>
              <a:t>.</a:t>
            </a:r>
          </a:p>
        </p:txBody>
      </p:sp>
      <p:sp>
        <p:nvSpPr>
          <p:cNvPr id="15" name="Rectangle 14"/>
          <p:cNvSpPr/>
          <p:nvPr/>
        </p:nvSpPr>
        <p:spPr>
          <a:xfrm>
            <a:off x="483060" y="2205269"/>
            <a:ext cx="1880558" cy="461665"/>
          </a:xfrm>
          <a:prstGeom prst="rect">
            <a:avLst/>
          </a:prstGeom>
        </p:spPr>
        <p:txBody>
          <a:bodyPr wrap="square">
            <a:spAutoFit/>
          </a:bodyPr>
          <a:lstStyle/>
          <a:p>
            <a:r>
              <a:rPr lang="en-US" sz="2400" dirty="0"/>
              <a:t>Find a </a:t>
            </a:r>
            <a:r>
              <a:rPr lang="en-US" sz="2400" b="1" dirty="0" smtClean="0">
                <a:solidFill>
                  <a:schemeClr val="accent6">
                    <a:lumMod val="75000"/>
                  </a:schemeClr>
                </a:solidFill>
              </a:rPr>
              <a:t>simile</a:t>
            </a:r>
            <a:r>
              <a:rPr lang="en-US" sz="2400" dirty="0" smtClean="0"/>
              <a:t>.</a:t>
            </a:r>
            <a:endParaRPr lang="en-US" sz="2400" dirty="0"/>
          </a:p>
        </p:txBody>
      </p:sp>
      <p:sp>
        <p:nvSpPr>
          <p:cNvPr id="38" name="Rounded Rectangle 37"/>
          <p:cNvSpPr/>
          <p:nvPr/>
        </p:nvSpPr>
        <p:spPr>
          <a:xfrm>
            <a:off x="4658264" y="3588594"/>
            <a:ext cx="1863306" cy="1436299"/>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90000"/>
              </a:lnSpc>
            </a:pPr>
            <a:r>
              <a:rPr lang="en-US" dirty="0"/>
              <a:t>A </a:t>
            </a:r>
            <a:r>
              <a:rPr lang="en-US" dirty="0" smtClean="0"/>
              <a:t/>
            </a:r>
            <a:br>
              <a:rPr lang="en-US" dirty="0" smtClean="0"/>
            </a:b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Choc</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-o-lot </a:t>
            </a:r>
            <a:r>
              <a:rPr lang="en-US" dirty="0" smtClean="0"/>
              <a:t/>
            </a:r>
            <a:br>
              <a:rPr lang="en-US" dirty="0" smtClean="0"/>
            </a:br>
            <a:r>
              <a:rPr lang="en-US" dirty="0" smtClean="0"/>
              <a:t>a </a:t>
            </a:r>
            <a:r>
              <a:rPr lang="en-US" dirty="0"/>
              <a:t>day keeps the blues away.</a:t>
            </a:r>
          </a:p>
        </p:txBody>
      </p:sp>
      <p:sp>
        <p:nvSpPr>
          <p:cNvPr id="39" name="Rounded Rectangle 38"/>
          <p:cNvSpPr/>
          <p:nvPr/>
        </p:nvSpPr>
        <p:spPr>
          <a:xfrm>
            <a:off x="6534150" y="3457575"/>
            <a:ext cx="2484047" cy="1562999"/>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lnSpc>
                <a:spcPts val="2100"/>
              </a:lnSpc>
            </a:pPr>
            <a:r>
              <a:rPr lang="en-US" b="1" i="1" dirty="0">
                <a:solidFill>
                  <a:schemeClr val="tx1"/>
                </a:solidFill>
                <a:latin typeface="Abadi MT Condensed Extra Bold"/>
                <a:cs typeface="Abadi MT Condensed Extra Bold"/>
              </a:rPr>
              <a:t>Swamped by too many choices? </a:t>
            </a:r>
            <a:r>
              <a:rPr lang="en-US" b="1" i="1" dirty="0" smtClean="0">
                <a:solidFill>
                  <a:schemeClr val="tx1"/>
                </a:solidFill>
                <a:latin typeface="Abadi MT Condensed Extra Bold"/>
                <a:cs typeface="Abadi MT Condensed Extra Bold"/>
              </a:rPr>
              <a:t/>
            </a:r>
            <a:br>
              <a:rPr lang="en-US" b="1" i="1" dirty="0" smtClean="0">
                <a:solidFill>
                  <a:schemeClr val="tx1"/>
                </a:solidFill>
                <a:latin typeface="Abadi MT Condensed Extra Bold"/>
                <a:cs typeface="Abadi MT Condensed Extra Bold"/>
              </a:rPr>
            </a:br>
            <a:r>
              <a:rPr lang="en-US" dirty="0" smtClean="0">
                <a:latin typeface="Abadi MT Condensed Extra Bold"/>
                <a:cs typeface="Abadi MT Condensed Extra Bold"/>
              </a:rPr>
              <a:t>We’ll </a:t>
            </a:r>
            <a:r>
              <a:rPr lang="en-US" dirty="0">
                <a:latin typeface="Abadi MT Condensed Extra Bold"/>
                <a:cs typeface="Abadi MT Condensed Extra Bold"/>
              </a:rPr>
              <a:t>help you find the right mobile for your lifestyle.</a:t>
            </a:r>
          </a:p>
        </p:txBody>
      </p:sp>
      <p:sp>
        <p:nvSpPr>
          <p:cNvPr id="40" name="Rounded Rectangle 39"/>
          <p:cNvSpPr/>
          <p:nvPr/>
        </p:nvSpPr>
        <p:spPr>
          <a:xfrm>
            <a:off x="4562475" y="2050211"/>
            <a:ext cx="2314575" cy="1574321"/>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latin typeface="Capitals"/>
                <a:cs typeface="Capitals"/>
              </a:rPr>
              <a:t>Try </a:t>
            </a:r>
            <a:r>
              <a:rPr lang="en-US" dirty="0" smtClean="0">
                <a:solidFill>
                  <a:schemeClr val="tx1"/>
                </a:solidFill>
                <a:latin typeface="Capitals"/>
                <a:cs typeface="Capitals"/>
              </a:rPr>
              <a:t>new </a:t>
            </a:r>
            <a:r>
              <a:rPr lang="en-US" b="1" i="1" dirty="0" err="1">
                <a:solidFill>
                  <a:schemeClr val="accent6">
                    <a:lumMod val="75000"/>
                  </a:schemeClr>
                </a:solidFill>
                <a:latin typeface="Capitals"/>
                <a:cs typeface="Capitals"/>
              </a:rPr>
              <a:t>LifeForce</a:t>
            </a:r>
            <a:r>
              <a:rPr lang="en-US" dirty="0">
                <a:solidFill>
                  <a:srgbClr val="008000"/>
                </a:solidFill>
                <a:latin typeface="Capitals"/>
                <a:cs typeface="Capitals"/>
              </a:rPr>
              <a:t> </a:t>
            </a:r>
            <a:r>
              <a:rPr lang="en-US" dirty="0">
                <a:latin typeface="Capitals"/>
                <a:cs typeface="Capitals"/>
              </a:rPr>
              <a:t>and feel </a:t>
            </a:r>
            <a:r>
              <a:rPr lang="en-US" dirty="0" smtClean="0">
                <a:latin typeface="Capitals"/>
                <a:cs typeface="Capitals"/>
              </a:rPr>
              <a:t/>
            </a:r>
            <a:br>
              <a:rPr lang="en-US" dirty="0" smtClean="0">
                <a:latin typeface="Capitals"/>
                <a:cs typeface="Capitals"/>
              </a:rPr>
            </a:br>
            <a:r>
              <a:rPr lang="en-US" dirty="0" smtClean="0">
                <a:latin typeface="Capitals"/>
                <a:cs typeface="Capitals"/>
              </a:rPr>
              <a:t>as </a:t>
            </a:r>
            <a:r>
              <a:rPr lang="en-US" dirty="0">
                <a:latin typeface="Capitals"/>
                <a:cs typeface="Capitals"/>
              </a:rPr>
              <a:t>right as rain!</a:t>
            </a:r>
          </a:p>
        </p:txBody>
      </p:sp>
      <p:sp>
        <p:nvSpPr>
          <p:cNvPr id="41" name="Rounded Rectangle 40"/>
          <p:cNvSpPr/>
          <p:nvPr/>
        </p:nvSpPr>
        <p:spPr>
          <a:xfrm>
            <a:off x="7000875" y="1940941"/>
            <a:ext cx="1924025" cy="153118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American Typewriter"/>
                <a:cs typeface="American Typewriter"/>
              </a:rPr>
              <a:t>At </a:t>
            </a:r>
            <a:r>
              <a:rPr lang="en-US" dirty="0" err="1">
                <a:latin typeface="American Typewriter"/>
                <a:cs typeface="American Typewriter"/>
              </a:rPr>
              <a:t>Medicor</a:t>
            </a:r>
            <a:r>
              <a:rPr lang="en-US" dirty="0">
                <a:latin typeface="American Typewriter"/>
                <a:cs typeface="American Typewriter"/>
              </a:rPr>
              <a:t> clinics we put you first. </a:t>
            </a:r>
            <a:r>
              <a:rPr lang="en-US" i="1" dirty="0">
                <a:latin typeface="American Typewriter"/>
                <a:cs typeface="American Typewriter"/>
              </a:rPr>
              <a:t>Because we </a:t>
            </a:r>
            <a:r>
              <a:rPr lang="en-US" i="1" dirty="0" smtClean="0">
                <a:latin typeface="American Typewriter"/>
                <a:cs typeface="American Typewriter"/>
              </a:rPr>
              <a:t>care.</a:t>
            </a:r>
            <a:endParaRPr lang="en-US" dirty="0">
              <a:latin typeface="American Typewriter"/>
              <a:cs typeface="American Typewriter"/>
            </a:endParaRPr>
          </a:p>
        </p:txBody>
      </p:sp>
      <p:sp>
        <p:nvSpPr>
          <p:cNvPr id="42" name="Rectangle 41"/>
          <p:cNvSpPr/>
          <p:nvPr/>
        </p:nvSpPr>
        <p:spPr>
          <a:xfrm>
            <a:off x="483060" y="2643369"/>
            <a:ext cx="2751846" cy="461665"/>
          </a:xfrm>
          <a:prstGeom prst="rect">
            <a:avLst/>
          </a:prstGeom>
        </p:spPr>
        <p:txBody>
          <a:bodyPr wrap="square">
            <a:spAutoFit/>
          </a:bodyPr>
          <a:lstStyle/>
          <a:p>
            <a:r>
              <a:rPr lang="en-US" sz="2400" dirty="0" smtClean="0"/>
              <a:t>Find a </a:t>
            </a:r>
            <a:r>
              <a:rPr lang="en-US" sz="2400" b="1" dirty="0" smtClean="0">
                <a:solidFill>
                  <a:srgbClr val="5598E5"/>
                </a:solidFill>
              </a:rPr>
              <a:t>metaphor</a:t>
            </a:r>
            <a:r>
              <a:rPr lang="en-US" sz="2400" dirty="0" smtClean="0"/>
              <a:t>.</a:t>
            </a:r>
            <a:endParaRPr lang="en-US" sz="2400" dirty="0"/>
          </a:p>
        </p:txBody>
      </p:sp>
      <p:sp>
        <p:nvSpPr>
          <p:cNvPr id="43" name="Rectangle 42"/>
          <p:cNvSpPr/>
          <p:nvPr/>
        </p:nvSpPr>
        <p:spPr>
          <a:xfrm>
            <a:off x="483061" y="4833868"/>
            <a:ext cx="3640356" cy="461665"/>
          </a:xfrm>
          <a:prstGeom prst="rect">
            <a:avLst/>
          </a:prstGeom>
        </p:spPr>
        <p:txBody>
          <a:bodyPr wrap="square">
            <a:spAutoFit/>
          </a:bodyPr>
          <a:lstStyle/>
          <a:p>
            <a:r>
              <a:rPr lang="en-US" sz="2400" dirty="0"/>
              <a:t>Find a </a:t>
            </a:r>
            <a:r>
              <a:rPr lang="en-US" sz="2400" b="1" dirty="0">
                <a:solidFill>
                  <a:schemeClr val="accent3">
                    <a:lumMod val="75000"/>
                  </a:schemeClr>
                </a:solidFill>
              </a:rPr>
              <a:t>rhetorical question</a:t>
            </a:r>
            <a:r>
              <a:rPr lang="en-US" sz="2400" dirty="0"/>
              <a:t>. </a:t>
            </a:r>
          </a:p>
        </p:txBody>
      </p:sp>
      <p:sp>
        <p:nvSpPr>
          <p:cNvPr id="44" name="Rectangle 43"/>
          <p:cNvSpPr/>
          <p:nvPr/>
        </p:nvSpPr>
        <p:spPr>
          <a:xfrm>
            <a:off x="483060" y="3081469"/>
            <a:ext cx="3045125" cy="461665"/>
          </a:xfrm>
          <a:prstGeom prst="rect">
            <a:avLst/>
          </a:prstGeom>
        </p:spPr>
        <p:txBody>
          <a:bodyPr wrap="square">
            <a:spAutoFit/>
          </a:bodyPr>
          <a:lstStyle/>
          <a:p>
            <a:r>
              <a:rPr lang="en-US" sz="2400" dirty="0"/>
              <a:t>Find a </a:t>
            </a:r>
            <a:r>
              <a:rPr lang="en-US" sz="2400" b="1" dirty="0">
                <a:solidFill>
                  <a:srgbClr val="FF0000"/>
                </a:solidFill>
              </a:rPr>
              <a:t>direct </a:t>
            </a:r>
            <a:r>
              <a:rPr lang="en-US" sz="2400" b="1" dirty="0" smtClean="0">
                <a:solidFill>
                  <a:srgbClr val="FF0000"/>
                </a:solidFill>
              </a:rPr>
              <a:t>address</a:t>
            </a:r>
            <a:r>
              <a:rPr lang="en-US" sz="2400" dirty="0" smtClean="0"/>
              <a:t>.</a:t>
            </a:r>
            <a:endParaRPr lang="en-US" sz="2400" dirty="0"/>
          </a:p>
        </p:txBody>
      </p:sp>
      <p:grpSp>
        <p:nvGrpSpPr>
          <p:cNvPr id="59" name="Group 58"/>
          <p:cNvGrpSpPr/>
          <p:nvPr/>
        </p:nvGrpSpPr>
        <p:grpSpPr>
          <a:xfrm>
            <a:off x="4891177" y="4035585"/>
            <a:ext cx="1414732" cy="758180"/>
            <a:chOff x="2078964" y="2336180"/>
            <a:chExt cx="1414732" cy="758180"/>
          </a:xfrm>
        </p:grpSpPr>
        <p:cxnSp>
          <p:nvCxnSpPr>
            <p:cNvPr id="51" name="Straight Connector 50"/>
            <p:cNvCxnSpPr/>
            <p:nvPr/>
          </p:nvCxnSpPr>
          <p:spPr>
            <a:xfrm>
              <a:off x="2238028" y="2607934"/>
              <a:ext cx="1168400" cy="0"/>
            </a:xfrm>
            <a:prstGeom prst="line">
              <a:avLst/>
            </a:prstGeom>
            <a:ln w="38100" cmpd="sng">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078964" y="2852936"/>
              <a:ext cx="1414732" cy="0"/>
            </a:xfrm>
            <a:prstGeom prst="line">
              <a:avLst/>
            </a:prstGeom>
            <a:ln w="38100" cmpd="sng">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277372" y="3094360"/>
              <a:ext cx="923026" cy="0"/>
            </a:xfrm>
            <a:prstGeom prst="line">
              <a:avLst/>
            </a:prstGeom>
            <a:ln w="38100" cmpd="sng">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2685703" y="2336180"/>
              <a:ext cx="188509" cy="0"/>
            </a:xfrm>
            <a:prstGeom prst="line">
              <a:avLst/>
            </a:prstGeom>
            <a:ln w="38100" cmpd="sng">
              <a:solidFill>
                <a:srgbClr val="0070C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a:off x="6922250" y="3835754"/>
            <a:ext cx="1748735" cy="258975"/>
            <a:chOff x="340296" y="2412395"/>
            <a:chExt cx="1748735" cy="258975"/>
          </a:xfrm>
        </p:grpSpPr>
        <p:cxnSp>
          <p:nvCxnSpPr>
            <p:cNvPr id="60" name="Straight Connector 59"/>
            <p:cNvCxnSpPr/>
            <p:nvPr/>
          </p:nvCxnSpPr>
          <p:spPr>
            <a:xfrm>
              <a:off x="340296" y="2412395"/>
              <a:ext cx="1748735" cy="0"/>
            </a:xfrm>
            <a:prstGeom prst="line">
              <a:avLst/>
            </a:prstGeom>
            <a:ln w="38100" cmpd="sng">
              <a:solidFill>
                <a:srgbClr val="5598E5"/>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418833" y="2671370"/>
              <a:ext cx="1533074" cy="0"/>
            </a:xfrm>
            <a:prstGeom prst="line">
              <a:avLst/>
            </a:prstGeom>
            <a:ln w="38100" cmpd="sng">
              <a:solidFill>
                <a:srgbClr val="5598E5"/>
              </a:solidFill>
            </a:ln>
            <a:effectLst/>
          </p:spPr>
          <p:style>
            <a:lnRef idx="2">
              <a:schemeClr val="accent1"/>
            </a:lnRef>
            <a:fillRef idx="0">
              <a:schemeClr val="accent1"/>
            </a:fillRef>
            <a:effectRef idx="1">
              <a:schemeClr val="accent1"/>
            </a:effectRef>
            <a:fontRef idx="minor">
              <a:schemeClr val="tx1"/>
            </a:fontRef>
          </p:style>
        </p:cxnSp>
      </p:grpSp>
      <p:cxnSp>
        <p:nvCxnSpPr>
          <p:cNvPr id="69" name="Straight Connector 68"/>
          <p:cNvCxnSpPr/>
          <p:nvPr/>
        </p:nvCxnSpPr>
        <p:spPr>
          <a:xfrm>
            <a:off x="4981720" y="3252581"/>
            <a:ext cx="1447655" cy="0"/>
          </a:xfrm>
          <a:prstGeom prst="line">
            <a:avLst/>
          </a:prstGeom>
          <a:ln w="38100" cmpd="sng">
            <a:solidFill>
              <a:srgbClr val="FF6600"/>
            </a:solidFill>
          </a:ln>
          <a:effectLst/>
        </p:spPr>
        <p:style>
          <a:lnRef idx="2">
            <a:schemeClr val="accent1"/>
          </a:lnRef>
          <a:fillRef idx="0">
            <a:schemeClr val="accent1"/>
          </a:fillRef>
          <a:effectRef idx="1">
            <a:schemeClr val="accent1"/>
          </a:effectRef>
          <a:fontRef idx="minor">
            <a:schemeClr val="tx1"/>
          </a:fontRef>
        </p:style>
      </p:cxnSp>
      <p:grpSp>
        <p:nvGrpSpPr>
          <p:cNvPr id="79" name="Group 78"/>
          <p:cNvGrpSpPr/>
          <p:nvPr/>
        </p:nvGrpSpPr>
        <p:grpSpPr>
          <a:xfrm>
            <a:off x="6921500" y="3898819"/>
            <a:ext cx="1749485" cy="254890"/>
            <a:chOff x="7679187" y="682619"/>
            <a:chExt cx="1749485" cy="254890"/>
          </a:xfrm>
        </p:grpSpPr>
        <p:cxnSp>
          <p:nvCxnSpPr>
            <p:cNvPr id="80" name="Straight Connector 79"/>
            <p:cNvCxnSpPr/>
            <p:nvPr/>
          </p:nvCxnSpPr>
          <p:spPr>
            <a:xfrm>
              <a:off x="7679187" y="682619"/>
              <a:ext cx="1749485"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7739571" y="937509"/>
              <a:ext cx="1551078"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6" name="Group 85"/>
          <p:cNvGrpSpPr/>
          <p:nvPr/>
        </p:nvGrpSpPr>
        <p:grpSpPr>
          <a:xfrm>
            <a:off x="7362768" y="3111134"/>
            <a:ext cx="1200207" cy="279405"/>
            <a:chOff x="7556500" y="3081660"/>
            <a:chExt cx="1200207" cy="279405"/>
          </a:xfrm>
        </p:grpSpPr>
        <p:cxnSp>
          <p:nvCxnSpPr>
            <p:cNvPr id="46" name="Straight Connector 45"/>
            <p:cNvCxnSpPr/>
            <p:nvPr/>
          </p:nvCxnSpPr>
          <p:spPr>
            <a:xfrm>
              <a:off x="7911141" y="3361065"/>
              <a:ext cx="419100" cy="0"/>
            </a:xfrm>
            <a:prstGeom prst="line">
              <a:avLst/>
            </a:prstGeom>
            <a:ln w="38100"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7556500" y="3081660"/>
              <a:ext cx="1200207" cy="0"/>
            </a:xfrm>
            <a:prstGeom prst="line">
              <a:avLst/>
            </a:prstGeom>
            <a:ln w="38100" cmpd="sng">
              <a:solidFill>
                <a:srgbClr val="00B050"/>
              </a:solidFill>
            </a:ln>
            <a:effectLst/>
          </p:spPr>
          <p:style>
            <a:lnRef idx="2">
              <a:schemeClr val="accent1"/>
            </a:lnRef>
            <a:fillRef idx="0">
              <a:schemeClr val="accent1"/>
            </a:fillRef>
            <a:effectRef idx="1">
              <a:schemeClr val="accent1"/>
            </a:effectRef>
            <a:fontRef idx="minor">
              <a:schemeClr val="tx1"/>
            </a:fontRef>
          </p:style>
        </p:cxnSp>
      </p:grpSp>
      <p:grpSp>
        <p:nvGrpSpPr>
          <p:cNvPr id="93" name="Group 92"/>
          <p:cNvGrpSpPr/>
          <p:nvPr/>
        </p:nvGrpSpPr>
        <p:grpSpPr>
          <a:xfrm>
            <a:off x="6867525" y="4371376"/>
            <a:ext cx="1825191" cy="532798"/>
            <a:chOff x="3747474" y="2878460"/>
            <a:chExt cx="1825191" cy="532798"/>
          </a:xfrm>
        </p:grpSpPr>
        <p:cxnSp>
          <p:nvCxnSpPr>
            <p:cNvPr id="89" name="Straight Connector 88"/>
            <p:cNvCxnSpPr/>
            <p:nvPr/>
          </p:nvCxnSpPr>
          <p:spPr>
            <a:xfrm>
              <a:off x="3767336" y="2878460"/>
              <a:ext cx="1805329"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747474" y="3140143"/>
              <a:ext cx="1819275"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014174" y="3411258"/>
              <a:ext cx="1228725"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3165894" y="2225615"/>
            <a:ext cx="534838" cy="369332"/>
          </a:xfrm>
          <a:prstGeom prst="rect">
            <a:avLst/>
          </a:prstGeom>
          <a:noFill/>
        </p:spPr>
        <p:txBody>
          <a:bodyPr wrap="square" rtlCol="0">
            <a:spAutoFit/>
          </a:bodyPr>
          <a:lstStyle/>
          <a:p>
            <a:endParaRPr lang="en-AU" dirty="0"/>
          </a:p>
        </p:txBody>
      </p:sp>
      <p:sp>
        <p:nvSpPr>
          <p:cNvPr id="3" name="Rounded Rectangle 2"/>
          <p:cNvSpPr/>
          <p:nvPr/>
        </p:nvSpPr>
        <p:spPr>
          <a:xfrm>
            <a:off x="5067300" y="4953000"/>
            <a:ext cx="2466975" cy="155617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a:cs typeface="Arial Rounded MT Bold"/>
              </a:rPr>
              <a:t>Golden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a:cs typeface="Arial Rounded MT Bold"/>
              </a:rPr>
              <a:t>Grain</a:t>
            </a:r>
            <a:r>
              <a:rPr lang="en-US" dirty="0" smtClean="0">
                <a:latin typeface="Arial Rounded MT Bold"/>
                <a:cs typeface="Arial Rounded MT Bold"/>
              </a:rPr>
              <a:t/>
            </a:r>
            <a:br>
              <a:rPr lang="en-US" dirty="0" smtClean="0">
                <a:latin typeface="Arial Rounded MT Bold"/>
                <a:cs typeface="Arial Rounded MT Bold"/>
              </a:rPr>
            </a:br>
            <a:r>
              <a:rPr lang="en-US" dirty="0" smtClean="0">
                <a:latin typeface="Arial Rounded MT Bold"/>
                <a:cs typeface="Arial Rounded MT Bold"/>
              </a:rPr>
              <a:t> </a:t>
            </a:r>
            <a:r>
              <a:rPr lang="en-US" dirty="0">
                <a:latin typeface="Arial Rounded MT Bold"/>
                <a:cs typeface="Arial Rounded MT Bold"/>
              </a:rPr>
              <a:t>– </a:t>
            </a:r>
            <a:r>
              <a:rPr lang="en-US" dirty="0" smtClean="0">
                <a:latin typeface="Arial Rounded MT Bold"/>
                <a:cs typeface="Arial Rounded MT Bold"/>
              </a:rPr>
              <a:t>the bread </a:t>
            </a:r>
            <a:r>
              <a:rPr lang="en-US" dirty="0">
                <a:latin typeface="Arial Rounded MT Bold"/>
                <a:cs typeface="Arial Rounded MT Bold"/>
              </a:rPr>
              <a:t>with the crunchy crust</a:t>
            </a:r>
          </a:p>
        </p:txBody>
      </p:sp>
      <p:grpSp>
        <p:nvGrpSpPr>
          <p:cNvPr id="74" name="Group 73"/>
          <p:cNvGrpSpPr/>
          <p:nvPr/>
        </p:nvGrpSpPr>
        <p:grpSpPr>
          <a:xfrm>
            <a:off x="5265048" y="3310807"/>
            <a:ext cx="1993002" cy="2833101"/>
            <a:chOff x="2815146" y="3415222"/>
            <a:chExt cx="1993002" cy="2833101"/>
          </a:xfrm>
        </p:grpSpPr>
        <p:cxnSp>
          <p:nvCxnSpPr>
            <p:cNvPr id="34" name="Straight Connector 33"/>
            <p:cNvCxnSpPr/>
            <p:nvPr/>
          </p:nvCxnSpPr>
          <p:spPr>
            <a:xfrm>
              <a:off x="3118509" y="5702480"/>
              <a:ext cx="1470564" cy="0"/>
            </a:xfrm>
            <a:prstGeom prst="line">
              <a:avLst/>
            </a:prstGeom>
            <a:ln w="38100" cmpd="sng">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316555" y="6248323"/>
              <a:ext cx="1491593" cy="0"/>
            </a:xfrm>
            <a:prstGeom prst="line">
              <a:avLst/>
            </a:prstGeom>
            <a:ln w="38100" cmpd="sng">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2815146" y="3415222"/>
              <a:ext cx="1165764" cy="0"/>
            </a:xfrm>
            <a:prstGeom prst="line">
              <a:avLst/>
            </a:prstGeom>
            <a:ln w="38100" cmpd="sng">
              <a:solidFill>
                <a:srgbClr val="7030A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13558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fade">
                                      <p:cBhvr>
                                        <p:cTn id="28" dur="500"/>
                                        <p:tgtEl>
                                          <p:spTgt spid="9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32" y="-24"/>
            <a:ext cx="9144000" cy="1627632"/>
            <a:chOff x="32" y="-24"/>
            <a:chExt cx="9144000" cy="1627632"/>
          </a:xfrm>
        </p:grpSpPr>
        <p:pic>
          <p:nvPicPr>
            <p:cNvPr id="3" name="Picture 2" descr="REX Powerpoint banner.jpg"/>
            <p:cNvPicPr>
              <a:picLocks noChangeAspect="1"/>
            </p:cNvPicPr>
            <p:nvPr/>
          </p:nvPicPr>
          <p:blipFill>
            <a:blip r:embed="rId2" cstate="print"/>
            <a:stretch>
              <a:fillRect/>
            </a:stretch>
          </p:blipFill>
          <p:spPr>
            <a:xfrm>
              <a:off x="32" y="-24"/>
              <a:ext cx="9144000" cy="1627632"/>
            </a:xfrm>
            <a:prstGeom prst="rect">
              <a:avLst/>
            </a:prstGeom>
          </p:spPr>
        </p:pic>
        <p:sp>
          <p:nvSpPr>
            <p:cNvPr id="4" name="TextBox 3"/>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5" name="TextBox 4"/>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Text purpose 2</a:t>
              </a:r>
              <a:endParaRPr lang="en-US" dirty="0">
                <a:ln>
                  <a:solidFill>
                    <a:schemeClr val="bg1"/>
                  </a:solidFill>
                </a:ln>
                <a:solidFill>
                  <a:srgbClr val="FFFF00"/>
                </a:solidFill>
              </a:endParaRPr>
            </a:p>
          </p:txBody>
        </p:sp>
      </p:grpSp>
      <p:pic>
        <p:nvPicPr>
          <p:cNvPr id="6" name="Picture 5" descr="Arrow right sm.tif">
            <a:hlinkClick r:id="" action="ppaction://hlinkshowjump?jump=nextslide"/>
          </p:cNvPr>
          <p:cNvPicPr>
            <a:picLocks noChangeAspect="1"/>
          </p:cNvPicPr>
          <p:nvPr/>
        </p:nvPicPr>
        <p:blipFill>
          <a:blip r:embed="rId3" cstate="print"/>
          <a:stretch>
            <a:fillRect/>
          </a:stretch>
        </p:blipFill>
        <p:spPr>
          <a:xfrm>
            <a:off x="8442960" y="6248400"/>
            <a:ext cx="396240" cy="359664"/>
          </a:xfrm>
          <a:prstGeom prst="rect">
            <a:avLst/>
          </a:prstGeom>
        </p:spPr>
      </p:pic>
      <p:pic>
        <p:nvPicPr>
          <p:cNvPr id="7" name="Picture 6" descr="Arrow left sm.tif">
            <a:hlinkClick r:id="" action="ppaction://hlinkshowjump?jump=previousslide"/>
          </p:cNvPr>
          <p:cNvPicPr>
            <a:picLocks noChangeAspect="1"/>
          </p:cNvPicPr>
          <p:nvPr/>
        </p:nvPicPr>
        <p:blipFill>
          <a:blip r:embed="rId4" cstate="print"/>
          <a:stretch>
            <a:fillRect/>
          </a:stretch>
        </p:blipFill>
        <p:spPr>
          <a:xfrm>
            <a:off x="7982712" y="6248400"/>
            <a:ext cx="396240" cy="359664"/>
          </a:xfrm>
          <a:prstGeom prst="rect">
            <a:avLst/>
          </a:prstGeom>
        </p:spPr>
      </p:pic>
      <p:pic>
        <p:nvPicPr>
          <p:cNvPr id="8" name="Picture 7" descr="House sm.tif">
            <a:hlinkClick r:id="" action="ppaction://hlinkshowjump?jump=firstslide"/>
          </p:cNvPr>
          <p:cNvPicPr>
            <a:picLocks noChangeAspect="1"/>
          </p:cNvPicPr>
          <p:nvPr/>
        </p:nvPicPr>
        <p:blipFill>
          <a:blip r:embed="rId5" cstate="print"/>
          <a:stretch>
            <a:fillRect/>
          </a:stretch>
        </p:blipFill>
        <p:spPr>
          <a:xfrm>
            <a:off x="7543800" y="6248400"/>
            <a:ext cx="374904" cy="359664"/>
          </a:xfrm>
          <a:prstGeom prst="rect">
            <a:avLst/>
          </a:prstGeom>
        </p:spPr>
      </p:pic>
      <p:sp>
        <p:nvSpPr>
          <p:cNvPr id="16" name="Content Placeholder 2"/>
          <p:cNvSpPr txBox="1">
            <a:spLocks/>
          </p:cNvSpPr>
          <p:nvPr/>
        </p:nvSpPr>
        <p:spPr>
          <a:xfrm>
            <a:off x="1500166" y="2536448"/>
            <a:ext cx="6143668" cy="1785104"/>
          </a:xfrm>
          <a:prstGeom prst="rect">
            <a:avLst/>
          </a:prstGeom>
        </p:spPr>
        <p:txBody>
          <a:bodyPr vert="horz" lIns="91440" tIns="45720" rIns="91440" bIns="45720" rtlCol="0">
            <a:sp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1000" b="1" i="0" u="none" strike="noStrike" kern="1200" spc="-300" normalizeH="0" baseline="0" noProof="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Arial Rounded MT Bold"/>
                <a:cs typeface="Arial Rounded MT Bold"/>
              </a:rPr>
              <a:t>The End</a:t>
            </a:r>
            <a:endParaRPr kumimoji="0" lang="en-AU" sz="11000" b="1" i="0" u="none" strike="noStrike" kern="1200" spc="-300" normalizeH="0" baseline="0" noProof="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Arial Rounded MT Bold"/>
              <a:cs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6532</TotalTime>
  <Words>554</Words>
  <Application>Microsoft Office PowerPoint</Application>
  <PresentationFormat>On-screen Show (4:3)</PresentationFormat>
  <Paragraphs>86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Eggspress</dc:title>
  <dc:creator>Lenovo User</dc:creator>
  <cp:lastModifiedBy>Mark Stafford</cp:lastModifiedBy>
  <cp:revision>255</cp:revision>
  <dcterms:created xsi:type="dcterms:W3CDTF">2011-04-07T01:44:39Z</dcterms:created>
  <dcterms:modified xsi:type="dcterms:W3CDTF">2011-08-25T05:42:32Z</dcterms:modified>
</cp:coreProperties>
</file>